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611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80" r:id="rId21"/>
    <p:sldId id="275" r:id="rId22"/>
    <p:sldId id="276" r:id="rId23"/>
    <p:sldId id="277" r:id="rId24"/>
    <p:sldId id="278" r:id="rId25"/>
    <p:sldId id="279" r:id="rId26"/>
  </p:sldIdLst>
  <p:sldSz cx="12192000" cy="6858000"/>
  <p:notesSz cx="6858000" cy="91440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rbel" panose="020B0503020204020204" pitchFamily="34" charset="0"/>
        <a:ea typeface="+mn-ea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rbel" panose="020B0503020204020204" pitchFamily="34" charset="0"/>
        <a:ea typeface="+mn-ea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rbel" panose="020B0503020204020204" pitchFamily="34" charset="0"/>
        <a:ea typeface="+mn-ea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rbel" panose="020B0503020204020204" pitchFamily="34" charset="0"/>
        <a:ea typeface="+mn-ea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rbel" panose="020B0503020204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orbel" panose="020B0503020204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orbel" panose="020B0503020204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orbel" panose="020B0503020204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orbel" panose="020B0503020204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598" autoAdjust="0"/>
  </p:normalViewPr>
  <p:slideViewPr>
    <p:cSldViewPr snapToGrid="0">
      <p:cViewPr varScale="1">
        <p:scale>
          <a:sx n="109" d="100"/>
          <a:sy n="109" d="100"/>
        </p:scale>
        <p:origin x="672" y="7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>
            <a:spLocks noChangeAspect="1"/>
          </p:cNvSpPr>
          <p:nvPr/>
        </p:nvSpPr>
        <p:spPr>
          <a:xfrm>
            <a:off x="231775" y="244475"/>
            <a:ext cx="11723688" cy="6376988"/>
          </a:xfrm>
          <a:prstGeom prst="rect">
            <a:avLst/>
          </a:prstGeom>
          <a:solidFill>
            <a:schemeClr val="accent1"/>
          </a:solidFill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5" name="Straight Connector 7"/>
          <p:cNvCxnSpPr/>
          <p:nvPr/>
        </p:nvCxnSpPr>
        <p:spPr>
          <a:xfrm>
            <a:off x="1978025" y="3733800"/>
            <a:ext cx="8229600" cy="0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09980" y="882376"/>
            <a:ext cx="9966960" cy="2926080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7200" b="1" cap="all" baseline="0">
                <a:solidFill>
                  <a:srgbClr val="FFFFFF"/>
                </a:solidFill>
              </a:defRPr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09530" y="3869634"/>
            <a:ext cx="8767860" cy="1388165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D55843F6-919E-41AB-8801-2DA34C8D2F8B}" type="datetimeFigureOut">
              <a:rPr lang="en-US"/>
              <a:pPr>
                <a:defRPr/>
              </a:pPr>
              <a:t>1/31/2021</a:t>
            </a:fld>
            <a:endParaRPr lang="en-US" spc="50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DE6D843-CB4E-476D-A4A1-984DC75CE640}" type="slidenum">
              <a:rPr lang="en-US" altLang="it-IT"/>
              <a:pPr/>
              <a:t>‹N›</a:t>
            </a:fld>
            <a:endParaRPr lang="en-US" altLang="it-IT"/>
          </a:p>
        </p:txBody>
      </p:sp>
    </p:spTree>
    <p:extLst>
      <p:ext uri="{BB962C8B-B14F-4D97-AF65-F5344CB8AC3E}">
        <p14:creationId xmlns:p14="http://schemas.microsoft.com/office/powerpoint/2010/main" val="22191671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599D23-F953-4066-9658-0AD1AB83806D}" type="datetimeFigureOut">
              <a:rPr lang="en-US"/>
              <a:pPr>
                <a:defRPr/>
              </a:pPr>
              <a:t>1/31/2021</a:t>
            </a:fld>
            <a:endParaRPr lang="en-US" spc="5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48D1FDE-FE6F-4D1B-A449-7F671A0C84A7}" type="slidenum">
              <a:rPr lang="en-US" altLang="it-IT"/>
              <a:pPr/>
              <a:t>‹N›</a:t>
            </a:fld>
            <a:endParaRPr lang="en-US" altLang="it-IT"/>
          </a:p>
        </p:txBody>
      </p:sp>
    </p:spTree>
    <p:extLst>
      <p:ext uri="{BB962C8B-B14F-4D97-AF65-F5344CB8AC3E}">
        <p14:creationId xmlns:p14="http://schemas.microsoft.com/office/powerpoint/2010/main" val="3182955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762000"/>
            <a:ext cx="2324100" cy="5410200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762000"/>
            <a:ext cx="7429500" cy="5410200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ACFF81-C057-4654-A01C-217243F892D3}" type="datetimeFigureOut">
              <a:rPr lang="en-US"/>
              <a:pPr>
                <a:defRPr/>
              </a:pPr>
              <a:t>1/31/2021</a:t>
            </a:fld>
            <a:endParaRPr lang="en-US" spc="5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CF4C5E2-CC54-4346-9B18-7217AEE40DFF}" type="slidenum">
              <a:rPr lang="en-US" altLang="it-IT"/>
              <a:pPr/>
              <a:t>‹N›</a:t>
            </a:fld>
            <a:endParaRPr lang="en-US" altLang="it-IT"/>
          </a:p>
        </p:txBody>
      </p:sp>
    </p:spTree>
    <p:extLst>
      <p:ext uri="{BB962C8B-B14F-4D97-AF65-F5344CB8AC3E}">
        <p14:creationId xmlns:p14="http://schemas.microsoft.com/office/powerpoint/2010/main" val="18438417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7869FB-15F4-4FE7-83AC-F676D4A8F07A}" type="datetimeFigureOut">
              <a:rPr lang="en-US"/>
              <a:pPr>
                <a:defRPr/>
              </a:pPr>
              <a:t>1/31/2021</a:t>
            </a:fld>
            <a:endParaRPr lang="en-US" spc="5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213B06A-63A1-41A8-9F07-BEE0D3AC208C}" type="slidenum">
              <a:rPr lang="en-US" altLang="it-IT"/>
              <a:pPr/>
              <a:t>‹N›</a:t>
            </a:fld>
            <a:endParaRPr lang="en-US" altLang="it-IT"/>
          </a:p>
        </p:txBody>
      </p:sp>
    </p:spTree>
    <p:extLst>
      <p:ext uri="{BB962C8B-B14F-4D97-AF65-F5344CB8AC3E}">
        <p14:creationId xmlns:p14="http://schemas.microsoft.com/office/powerpoint/2010/main" val="16442510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6"/>
          <p:cNvCxnSpPr/>
          <p:nvPr/>
        </p:nvCxnSpPr>
        <p:spPr>
          <a:xfrm>
            <a:off x="1981200" y="4021138"/>
            <a:ext cx="8229600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6424" y="1173575"/>
            <a:ext cx="9966960" cy="2926080"/>
          </a:xfrm>
        </p:spPr>
        <p:txBody>
          <a:bodyPr anchor="b">
            <a:noAutofit/>
          </a:bodyPr>
          <a:lstStyle>
            <a:lvl1pPr algn="ctr">
              <a:lnSpc>
                <a:spcPct val="85000"/>
              </a:lnSpc>
              <a:defRPr sz="7200" b="0" cap="all" baseline="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09928" y="4154520"/>
            <a:ext cx="8769096" cy="1363806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7388D8-C43C-4B1C-818C-3EF613CA93CA}" type="datetimeFigureOut">
              <a:rPr lang="en-US"/>
              <a:pPr>
                <a:defRPr/>
              </a:pPr>
              <a:t>1/31/2021</a:t>
            </a:fld>
            <a:endParaRPr lang="en-US" spc="50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9AD829A-E1C4-4DA1-A7CA-0AE94343DE49}" type="slidenum">
              <a:rPr lang="en-US" altLang="it-IT"/>
              <a:pPr/>
              <a:t>‹N›</a:t>
            </a:fld>
            <a:endParaRPr lang="en-US" altLang="it-IT"/>
          </a:p>
        </p:txBody>
      </p:sp>
    </p:spTree>
    <p:extLst>
      <p:ext uri="{BB962C8B-B14F-4D97-AF65-F5344CB8AC3E}">
        <p14:creationId xmlns:p14="http://schemas.microsoft.com/office/powerpoint/2010/main" val="15658431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3000" y="2057399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67612" y="2057400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360C73-EDC8-47E2-8901-AC1CBE85A692}" type="datetimeFigureOut">
              <a:rPr lang="en-US"/>
              <a:pPr>
                <a:defRPr/>
              </a:pPr>
              <a:t>1/31/2021</a:t>
            </a:fld>
            <a:endParaRPr lang="en-US" spc="50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3304859-AB0F-4E54-9394-A144A2E6EB3C}" type="slidenum">
              <a:rPr lang="en-US" altLang="it-IT"/>
              <a:pPr/>
              <a:t>‹N›</a:t>
            </a:fld>
            <a:endParaRPr lang="en-US" altLang="it-IT"/>
          </a:p>
        </p:txBody>
      </p:sp>
    </p:spTree>
    <p:extLst>
      <p:ext uri="{BB962C8B-B14F-4D97-AF65-F5344CB8AC3E}">
        <p14:creationId xmlns:p14="http://schemas.microsoft.com/office/powerpoint/2010/main" val="30797869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01511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3000" y="2721483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69173" y="1999032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69173" y="2719322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F87295-503F-4CAE-B42C-B42E62FD0B63}" type="datetimeFigureOut">
              <a:rPr lang="en-US"/>
              <a:pPr>
                <a:defRPr/>
              </a:pPr>
              <a:t>1/31/2021</a:t>
            </a:fld>
            <a:endParaRPr lang="en-US" spc="50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9F8CB55-8500-43B2-95F8-CC54B1A8C96A}" type="slidenum">
              <a:rPr lang="en-US" altLang="it-IT"/>
              <a:pPr/>
              <a:t>‹N›</a:t>
            </a:fld>
            <a:endParaRPr lang="en-US" altLang="it-IT"/>
          </a:p>
        </p:txBody>
      </p:sp>
    </p:spTree>
    <p:extLst>
      <p:ext uri="{BB962C8B-B14F-4D97-AF65-F5344CB8AC3E}">
        <p14:creationId xmlns:p14="http://schemas.microsoft.com/office/powerpoint/2010/main" val="38041038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A02751-A467-4513-8674-834604A89F30}" type="datetimeFigureOut">
              <a:rPr lang="en-US"/>
              <a:pPr>
                <a:defRPr/>
              </a:pPr>
              <a:t>1/31/2021</a:t>
            </a:fld>
            <a:endParaRPr lang="en-US" spc="50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FA155B8-DEC9-4787-A2BB-88FB40B5A548}" type="slidenum">
              <a:rPr lang="en-US" altLang="it-IT"/>
              <a:pPr/>
              <a:t>‹N›</a:t>
            </a:fld>
            <a:endParaRPr lang="en-US" altLang="it-IT"/>
          </a:p>
        </p:txBody>
      </p:sp>
    </p:spTree>
    <p:extLst>
      <p:ext uri="{BB962C8B-B14F-4D97-AF65-F5344CB8AC3E}">
        <p14:creationId xmlns:p14="http://schemas.microsoft.com/office/powerpoint/2010/main" val="11544853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1C1185-D786-4761-8732-758FD8B3B446}" type="datetimeFigureOut">
              <a:rPr lang="en-US"/>
              <a:pPr>
                <a:defRPr/>
              </a:pPr>
              <a:t>1/31/2021</a:t>
            </a:fld>
            <a:endParaRPr lang="en-US" spc="50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6DAE2C7-22DF-44F8-B30E-A6D3253C1441}" type="slidenum">
              <a:rPr lang="en-US" altLang="it-IT"/>
              <a:pPr/>
              <a:t>‹N›</a:t>
            </a:fld>
            <a:endParaRPr lang="en-US" altLang="it-IT"/>
          </a:p>
        </p:txBody>
      </p:sp>
    </p:spTree>
    <p:extLst>
      <p:ext uri="{BB962C8B-B14F-4D97-AF65-F5344CB8AC3E}">
        <p14:creationId xmlns:p14="http://schemas.microsoft.com/office/powerpoint/2010/main" val="10073339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52159" y="1097280"/>
            <a:ext cx="5212080" cy="46634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301752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52ED69-C6AF-446F-81FC-AF973B0663F2}" type="datetimeFigureOut">
              <a:rPr lang="en-US"/>
              <a:pPr>
                <a:defRPr/>
              </a:pPr>
              <a:t>1/31/2021</a:t>
            </a:fld>
            <a:endParaRPr lang="en-US" spc="50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863117A-227C-4278-AB19-1972555DF6BC}" type="slidenum">
              <a:rPr lang="en-US" altLang="it-IT"/>
              <a:pPr/>
              <a:t>‹N›</a:t>
            </a:fld>
            <a:endParaRPr lang="en-US" altLang="it-IT"/>
          </a:p>
        </p:txBody>
      </p:sp>
    </p:spTree>
    <p:extLst>
      <p:ext uri="{BB962C8B-B14F-4D97-AF65-F5344CB8AC3E}">
        <p14:creationId xmlns:p14="http://schemas.microsoft.com/office/powerpoint/2010/main" val="8869847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413248" y="1069847"/>
            <a:ext cx="6099048" cy="4800600"/>
          </a:xfrm>
        </p:spPr>
        <p:txBody>
          <a:bodyPr lIns="274320" tIns="182880" rtlCol="0">
            <a:normAutofit/>
          </a:bodyPr>
          <a:lstStyle>
            <a:lvl1pPr marL="0" indent="0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it-IT" noProof="0"/>
              <a:t>Fare clic sull'icona per inserire un'immagine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288036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2DCB70-7174-4C1C-B430-CC4429DA2C95}" type="datetimeFigureOut">
              <a:rPr lang="en-US"/>
              <a:pPr>
                <a:defRPr/>
              </a:pPr>
              <a:t>1/31/2021</a:t>
            </a:fld>
            <a:endParaRPr lang="en-US" spc="5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pc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9509991-F65B-4264-A849-3892E2705105}" type="slidenum">
              <a:rPr lang="en-US" altLang="it-IT"/>
              <a:pPr/>
              <a:t>‹N›</a:t>
            </a:fld>
            <a:endParaRPr lang="en-US" altLang="it-IT"/>
          </a:p>
        </p:txBody>
      </p:sp>
    </p:spTree>
    <p:extLst>
      <p:ext uri="{BB962C8B-B14F-4D97-AF65-F5344CB8AC3E}">
        <p14:creationId xmlns:p14="http://schemas.microsoft.com/office/powerpoint/2010/main" val="25893840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775" y="244475"/>
            <a:ext cx="11723688" cy="6376988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27" name="Title Placeholder 1"/>
          <p:cNvSpPr>
            <a:spLocks noGrp="1" noChangeArrowheads="1"/>
          </p:cNvSpPr>
          <p:nvPr>
            <p:ph type="title"/>
          </p:nvPr>
        </p:nvSpPr>
        <p:spPr bwMode="auto">
          <a:xfrm>
            <a:off x="1143000" y="609600"/>
            <a:ext cx="9875838" cy="1355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it-IT" altLang="it-IT" smtClean="0"/>
              <a:t>Fare clic per modificare lo stile del titolo dello schema</a:t>
            </a:r>
            <a:endParaRPr lang="en-US" altLang="it-IT" smtClean="0"/>
          </a:p>
        </p:txBody>
      </p:sp>
      <p:sp>
        <p:nvSpPr>
          <p:cNvPr id="1028" name="Text Placeholder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43000" y="2057400"/>
            <a:ext cx="9872663" cy="403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altLang="it-IT" smtClean="0"/>
              <a:t>Fare clic per modificare gli stili del testo dello schema</a:t>
            </a:r>
          </a:p>
          <a:p>
            <a:pPr lvl="1"/>
            <a:r>
              <a:rPr lang="it-IT" altLang="it-IT" smtClean="0"/>
              <a:t>Secondo livello</a:t>
            </a:r>
          </a:p>
          <a:p>
            <a:pPr lvl="2"/>
            <a:r>
              <a:rPr lang="it-IT" altLang="it-IT" smtClean="0"/>
              <a:t>Terzo livello</a:t>
            </a:r>
          </a:p>
          <a:p>
            <a:pPr lvl="3"/>
            <a:r>
              <a:rPr lang="it-IT" altLang="it-IT" smtClean="0"/>
              <a:t>Quarto livello</a:t>
            </a:r>
          </a:p>
          <a:p>
            <a:pPr lvl="4"/>
            <a:r>
              <a:rPr lang="it-IT" altLang="it-IT" smtClean="0"/>
              <a:t>Quinto livello</a:t>
            </a:r>
            <a:endParaRPr lang="en-US" altLang="it-IT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43000" y="6224588"/>
            <a:ext cx="232886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accent1"/>
                </a:solidFill>
                <a:latin typeface="+mn-lt"/>
              </a:defRPr>
            </a:lvl1pPr>
          </a:lstStyle>
          <a:p>
            <a:pPr>
              <a:defRPr/>
            </a:pPr>
            <a:fld id="{2BAEAE53-A5BB-41CB-B9E1-C76EAEBC1C56}" type="datetimeFigureOut">
              <a:rPr lang="en-US"/>
              <a:pPr>
                <a:defRPr/>
              </a:pPr>
              <a:t>1/31/2021</a:t>
            </a:fld>
            <a:endParaRPr lang="en-US" spc="5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49700" y="6224588"/>
            <a:ext cx="471646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 spc="50">
                <a:solidFill>
                  <a:schemeClr val="accent1"/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329738" y="6224588"/>
            <a:ext cx="1706562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chemeClr val="accent1"/>
                </a:solidFill>
              </a:defRPr>
            </a:lvl1pPr>
          </a:lstStyle>
          <a:p>
            <a:fld id="{3CF61FFB-C299-4DC1-9F3C-00BD9734725B}" type="slidenum">
              <a:rPr lang="en-US" altLang="it-IT"/>
              <a:pPr/>
              <a:t>‹N›</a:t>
            </a:fld>
            <a:endParaRPr lang="en-US" alt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662" r:id="rId1"/>
    <p:sldLayoutId id="2147484654" r:id="rId2"/>
    <p:sldLayoutId id="2147484663" r:id="rId3"/>
    <p:sldLayoutId id="2147484655" r:id="rId4"/>
    <p:sldLayoutId id="2147484656" r:id="rId5"/>
    <p:sldLayoutId id="2147484657" r:id="rId6"/>
    <p:sldLayoutId id="2147484658" r:id="rId7"/>
    <p:sldLayoutId id="2147484659" r:id="rId8"/>
    <p:sldLayoutId id="2147484664" r:id="rId9"/>
    <p:sldLayoutId id="2147484660" r:id="rId10"/>
    <p:sldLayoutId id="2147484661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accent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accent1"/>
          </a:solidFill>
          <a:latin typeface="Corbel" panose="020B0503020204020204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accent1"/>
          </a:solidFill>
          <a:latin typeface="Corbel" panose="020B0503020204020204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accent1"/>
          </a:solidFill>
          <a:latin typeface="Corbel" panose="020B0503020204020204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accent1"/>
          </a:solidFill>
          <a:latin typeface="Corbel" panose="020B0503020204020204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accent1"/>
          </a:solidFill>
          <a:latin typeface="Corbel" panose="020B0503020204020204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accent1"/>
          </a:solidFill>
          <a:latin typeface="Corbel" panose="020B0503020204020204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accent1"/>
          </a:solidFill>
          <a:latin typeface="Corbel" panose="020B0503020204020204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accent1"/>
          </a:solidFill>
          <a:latin typeface="Corbel" panose="020B0503020204020204" pitchFamily="34" charset="0"/>
        </a:defRPr>
      </a:lvl9pPr>
    </p:titleStyle>
    <p:bodyStyle>
      <a:lvl1pPr marL="228600" indent="-182563" algn="l" rtl="0" eaLnBrk="0" fontAlgn="base" hangingPunct="0">
        <a:lnSpc>
          <a:spcPct val="90000"/>
        </a:lnSpc>
        <a:spcBef>
          <a:spcPts val="1400"/>
        </a:spcBef>
        <a:spcAft>
          <a:spcPct val="0"/>
        </a:spcAft>
        <a:buClr>
          <a:schemeClr val="accent1"/>
        </a:buClr>
        <a:buSzPct val="80000"/>
        <a:buFont typeface="Corbel" panose="020B0503020204020204" pitchFamily="34" charset="0"/>
        <a:buChar char="•"/>
        <a:defRPr sz="22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457200" indent="-182563" algn="l" rtl="0" eaLnBrk="0" fontAlgn="base" hangingPunct="0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anose="020B0503020204020204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730250" indent="-182563" algn="l" rtl="0" eaLnBrk="0" fontAlgn="base" hangingPunct="0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anose="020B0503020204020204" pitchFamily="34" charset="0"/>
        <a:buChar char="•"/>
        <a:defRPr kern="1200">
          <a:solidFill>
            <a:schemeClr val="accent1"/>
          </a:solidFill>
          <a:latin typeface="+mn-lt"/>
          <a:ea typeface="+mn-ea"/>
          <a:cs typeface="+mn-cs"/>
        </a:defRPr>
      </a:lvl3pPr>
      <a:lvl4pPr marL="1004888" indent="-182563" algn="l" rtl="0" eaLnBrk="0" fontAlgn="base" hangingPunct="0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anose="020B0503020204020204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279525" indent="-182563" algn="l" rtl="0" eaLnBrk="0" fontAlgn="base" hangingPunct="0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anose="020B0503020204020204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g"/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962025" y="4675188"/>
            <a:ext cx="10267950" cy="846137"/>
          </a:xfrm>
        </p:spPr>
        <p:txBody>
          <a:bodyPr rtlCol="0"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it-IT" sz="5400" dirty="0"/>
              <a:t>L’ agenda  2030 </a:t>
            </a:r>
          </a:p>
        </p:txBody>
      </p:sp>
      <p:sp>
        <p:nvSpPr>
          <p:cNvPr id="5123" name="Sottotitolo 2"/>
          <p:cNvSpPr>
            <a:spLocks noGrp="1" noChangeArrowheads="1"/>
          </p:cNvSpPr>
          <p:nvPr>
            <p:ph type="subTitle" idx="1"/>
          </p:nvPr>
        </p:nvSpPr>
        <p:spPr>
          <a:xfrm>
            <a:off x="962025" y="5545138"/>
            <a:ext cx="10267950" cy="514350"/>
          </a:xfrm>
        </p:spPr>
        <p:txBody>
          <a:bodyPr>
            <a:normAutofit lnSpcReduction="10000"/>
          </a:bodyPr>
          <a:lstStyle/>
          <a:p>
            <a:pPr eaLnBrk="1" hangingPunct="1">
              <a:defRPr/>
            </a:pPr>
            <a:r>
              <a:rPr lang="it-IT" altLang="it-IT" sz="3200" b="1"/>
              <a:t>E LO SVILUPPO SOSTENIBILE </a:t>
            </a:r>
          </a:p>
        </p:txBody>
      </p:sp>
      <p:pic>
        <p:nvPicPr>
          <p:cNvPr id="31" name="Immagine 30"/>
          <p:cNvPicPr>
            <a:picLocks noChangeAspect="1"/>
          </p:cNvPicPr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1835943" y="422178"/>
            <a:ext cx="8520113" cy="3940012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3" name="CasellaDiTesto 2"/>
          <p:cNvSpPr txBox="1"/>
          <p:nvPr/>
        </p:nvSpPr>
        <p:spPr>
          <a:xfrm>
            <a:off x="9671539" y="5671039"/>
            <a:ext cx="1776046" cy="5187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it-IT" dirty="0"/>
          </a:p>
        </p:txBody>
      </p:sp>
      <p:sp>
        <p:nvSpPr>
          <p:cNvPr id="4" name="CasellaDiTesto 3"/>
          <p:cNvSpPr txBox="1"/>
          <p:nvPr/>
        </p:nvSpPr>
        <p:spPr>
          <a:xfrm>
            <a:off x="9671539" y="5607246"/>
            <a:ext cx="198706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Serena De Marco</a:t>
            </a:r>
          </a:p>
          <a:p>
            <a:r>
              <a:rPr lang="it-IT" dirty="0" smtClean="0"/>
              <a:t>Classe III A</a:t>
            </a:r>
            <a:endParaRPr lang="it-IT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CasellaDiTesto 2"/>
          <p:cNvSpPr txBox="1">
            <a:spLocks noChangeArrowheads="1"/>
          </p:cNvSpPr>
          <p:nvPr/>
        </p:nvSpPr>
        <p:spPr bwMode="auto">
          <a:xfrm>
            <a:off x="3033713" y="785813"/>
            <a:ext cx="4430712" cy="461962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9pPr>
          </a:lstStyle>
          <a:p>
            <a:pPr eaLnBrk="1" hangingPunct="1">
              <a:defRPr/>
            </a:pPr>
            <a:r>
              <a:rPr lang="it-IT" altLang="it-IT" sz="2400" dirty="0"/>
              <a:t>Istruzione di qualità</a:t>
            </a:r>
          </a:p>
        </p:txBody>
      </p:sp>
      <p:sp>
        <p:nvSpPr>
          <p:cNvPr id="3" name="CasellaDiTesto 3"/>
          <p:cNvSpPr txBox="1">
            <a:spLocks noChangeArrowheads="1"/>
          </p:cNvSpPr>
          <p:nvPr/>
        </p:nvSpPr>
        <p:spPr bwMode="auto">
          <a:xfrm>
            <a:off x="174625" y="1695450"/>
            <a:ext cx="11323638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9pPr>
          </a:lstStyle>
          <a:p>
            <a:pPr eaLnBrk="1" hangingPunct="1"/>
            <a:r>
              <a:rPr lang="it-IT" altLang="it-IT" sz="2400" b="1"/>
              <a:t>Fornire un’ educazione di qualità ,equa e inclusiva , promuovere opportunità di apprendimento permanente per tutti </a:t>
            </a:r>
          </a:p>
        </p:txBody>
      </p:sp>
      <p:sp>
        <p:nvSpPr>
          <p:cNvPr id="2" name="Rettangolo 1"/>
          <p:cNvSpPr/>
          <p:nvPr/>
        </p:nvSpPr>
        <p:spPr>
          <a:xfrm>
            <a:off x="319088" y="555625"/>
            <a:ext cx="2195512" cy="92233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it-IT" altLang="it-IT" sz="54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Goal 4:</a:t>
            </a:r>
            <a:endParaRPr lang="it-IT" sz="540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pic>
        <p:nvPicPr>
          <p:cNvPr id="4" name="Immagine 3" descr="Immagine che contiene persona, interni, folla&#10;&#10;Descrizione generata automaticament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8160" y="2955636"/>
            <a:ext cx="4176138" cy="2752725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8" name="Immagine 7" descr="Immagine che contiene testo&#10;&#10;Descrizione generata automaticamente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74112" y="2849219"/>
            <a:ext cx="5189728" cy="296555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CasellaDiTesto 2"/>
          <p:cNvSpPr txBox="1">
            <a:spLocks noChangeArrowheads="1"/>
          </p:cNvSpPr>
          <p:nvPr/>
        </p:nvSpPr>
        <p:spPr bwMode="auto">
          <a:xfrm>
            <a:off x="3086100" y="754063"/>
            <a:ext cx="3470275" cy="584200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9pPr>
          </a:lstStyle>
          <a:p>
            <a:pPr eaLnBrk="1" hangingPunct="1">
              <a:defRPr/>
            </a:pPr>
            <a:r>
              <a:rPr lang="it-IT" altLang="it-IT" sz="3200" dirty="0"/>
              <a:t>Parità  di genere </a:t>
            </a:r>
          </a:p>
        </p:txBody>
      </p:sp>
      <p:sp>
        <p:nvSpPr>
          <p:cNvPr id="4" name="CasellaDiTesto 4"/>
          <p:cNvSpPr txBox="1">
            <a:spLocks noChangeArrowheads="1"/>
          </p:cNvSpPr>
          <p:nvPr/>
        </p:nvSpPr>
        <p:spPr bwMode="auto">
          <a:xfrm>
            <a:off x="6881813" y="328613"/>
            <a:ext cx="4703762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9pPr>
          </a:lstStyle>
          <a:p>
            <a:pPr eaLnBrk="1" hangingPunct="1"/>
            <a:r>
              <a:rPr lang="it-IT" altLang="it-IT" sz="2000" b="1"/>
              <a:t>Raggiungere l ‘ uguaglianza di genere e l’empowerment di tutte le donne e le ragazze </a:t>
            </a:r>
          </a:p>
        </p:txBody>
      </p:sp>
      <p:sp>
        <p:nvSpPr>
          <p:cNvPr id="2" name="Rettangolo 1"/>
          <p:cNvSpPr/>
          <p:nvPr/>
        </p:nvSpPr>
        <p:spPr>
          <a:xfrm>
            <a:off x="234950" y="477838"/>
            <a:ext cx="2306638" cy="92233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it-IT" altLang="it-IT" sz="54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Goal 5: </a:t>
            </a:r>
            <a:endParaRPr lang="it-IT" sz="540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3" name="CasellaDiTesto 2"/>
          <p:cNvSpPr txBox="1"/>
          <p:nvPr/>
        </p:nvSpPr>
        <p:spPr>
          <a:xfrm>
            <a:off x="384175" y="2292350"/>
            <a:ext cx="6321425" cy="3416300"/>
          </a:xfrm>
          <a:prstGeom prst="rect">
            <a:avLst/>
          </a:prstGeom>
          <a:noFill/>
          <a:ln>
            <a:solidFill>
              <a:schemeClr val="accent1">
                <a:lumMod val="60000"/>
                <a:lumOff val="40000"/>
              </a:schemeClr>
            </a:solidFill>
          </a:ln>
        </p:spPr>
        <p:txBody>
          <a:bodyPr>
            <a:spAutoFit/>
          </a:bodyPr>
          <a:lstStyle/>
          <a:p>
            <a:pPr marL="342900" indent="-342900">
              <a:buFont typeface="+mj-lt"/>
              <a:buAutoNum type="arabicPeriod"/>
              <a:defRPr/>
            </a:pPr>
            <a:r>
              <a:rPr lang="it-IT" dirty="0"/>
              <a:t>Porre fine a ogni </a:t>
            </a:r>
            <a:r>
              <a:rPr lang="it-IT" b="1" dirty="0">
                <a:solidFill>
                  <a:schemeClr val="accent1"/>
                </a:solidFill>
              </a:rPr>
              <a:t>forma di discriminazione </a:t>
            </a:r>
            <a:r>
              <a:rPr lang="it-IT" dirty="0"/>
              <a:t>contro le donne</a:t>
            </a:r>
          </a:p>
          <a:p>
            <a:pPr marL="342900" indent="-342900">
              <a:buFont typeface="+mj-lt"/>
              <a:buAutoNum type="arabicPeriod"/>
              <a:defRPr/>
            </a:pPr>
            <a:r>
              <a:rPr lang="it-IT" b="1" dirty="0">
                <a:solidFill>
                  <a:schemeClr val="accent1"/>
                </a:solidFill>
              </a:rPr>
              <a:t>Eliminare ogni forma di violenze </a:t>
            </a:r>
            <a:r>
              <a:rPr lang="it-IT" dirty="0"/>
              <a:t>contro le donne ,le ragazze e le bambine</a:t>
            </a:r>
          </a:p>
          <a:p>
            <a:pPr marL="342900" indent="-342900">
              <a:buFont typeface="+mj-lt"/>
              <a:buAutoNum type="arabicPeriod"/>
              <a:defRPr/>
            </a:pPr>
            <a:r>
              <a:rPr lang="it-IT" dirty="0"/>
              <a:t>Eliminare tutte le </a:t>
            </a:r>
            <a:r>
              <a:rPr lang="it-IT" b="1" dirty="0">
                <a:solidFill>
                  <a:schemeClr val="accent1"/>
                </a:solidFill>
              </a:rPr>
              <a:t>pratiche nocive </a:t>
            </a:r>
            <a:r>
              <a:rPr lang="it-IT" dirty="0"/>
              <a:t>come il matrimonio combinato delle ragazzine</a:t>
            </a:r>
          </a:p>
          <a:p>
            <a:pPr marL="342900" indent="-342900">
              <a:buFont typeface="+mj-lt"/>
              <a:buAutoNum type="arabicPeriod"/>
              <a:defRPr/>
            </a:pPr>
            <a:r>
              <a:rPr lang="it-IT" dirty="0"/>
              <a:t>Riconoscere e valorizzare il lavoro domestico tramite la fornitura di servizi pubblici </a:t>
            </a:r>
          </a:p>
          <a:p>
            <a:pPr marL="342900" indent="-342900">
              <a:buFont typeface="+mj-lt"/>
              <a:buAutoNum type="arabicPeriod"/>
              <a:defRPr/>
            </a:pPr>
            <a:r>
              <a:rPr lang="it-IT" dirty="0"/>
              <a:t>Garantire alle donne la partecipazione e opportunità pari di leadership </a:t>
            </a:r>
          </a:p>
          <a:p>
            <a:pPr marL="342900" indent="-342900">
              <a:buFont typeface="+mj-lt"/>
              <a:buAutoNum type="arabicPeriod"/>
              <a:defRPr/>
            </a:pPr>
            <a:r>
              <a:rPr lang="it-IT" dirty="0"/>
              <a:t>Garantire l’accesso universale alla salute riproduttiva e ai diritti riproduttivi ,come concordato in base al « programma di azione di Pechino «   </a:t>
            </a:r>
          </a:p>
        </p:txBody>
      </p:sp>
      <p:sp>
        <p:nvSpPr>
          <p:cNvPr id="15366" name="CasellaDiTesto 3"/>
          <p:cNvSpPr txBox="1">
            <a:spLocks noChangeArrowheads="1"/>
          </p:cNvSpPr>
          <p:nvPr/>
        </p:nvSpPr>
        <p:spPr bwMode="auto">
          <a:xfrm>
            <a:off x="473075" y="1685925"/>
            <a:ext cx="413702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9pPr>
          </a:lstStyle>
          <a:p>
            <a:r>
              <a:rPr lang="it-IT" altLang="it-IT" sz="2400">
                <a:solidFill>
                  <a:schemeClr val="accent1"/>
                </a:solidFill>
              </a:rPr>
              <a:t>Target</a:t>
            </a:r>
            <a:r>
              <a:rPr lang="it-IT" altLang="it-IT"/>
              <a:t> </a:t>
            </a:r>
          </a:p>
        </p:txBody>
      </p:sp>
      <p:sp>
        <p:nvSpPr>
          <p:cNvPr id="6" name="CasellaDiTesto 5"/>
          <p:cNvSpPr txBox="1"/>
          <p:nvPr/>
        </p:nvSpPr>
        <p:spPr>
          <a:xfrm>
            <a:off x="7110413" y="4498975"/>
            <a:ext cx="4475162" cy="2030413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txBody>
          <a:bodyPr>
            <a:spAutoFit/>
          </a:bodyPr>
          <a:lstStyle/>
          <a:p>
            <a:pPr marL="342900" indent="-342900">
              <a:buFont typeface="+mj-lt"/>
              <a:buAutoNum type="arabicPeriod"/>
              <a:defRPr/>
            </a:pPr>
            <a:r>
              <a:rPr lang="it-IT" dirty="0"/>
              <a:t> avviare riforme per dare alle donne pari diritti di accesso alle risorse economiche </a:t>
            </a:r>
          </a:p>
          <a:p>
            <a:pPr>
              <a:defRPr/>
            </a:pPr>
            <a:r>
              <a:rPr lang="it-IT" dirty="0"/>
              <a:t>        (come l’ accesso alle proprietà)</a:t>
            </a:r>
          </a:p>
          <a:p>
            <a:pPr marL="342900" indent="-342900">
              <a:buFontTx/>
              <a:buAutoNum type="arabicPlain" startAt="2"/>
              <a:defRPr/>
            </a:pPr>
            <a:r>
              <a:rPr lang="it-IT" dirty="0"/>
              <a:t>migliorare l’uso della tecnologia che può  </a:t>
            </a:r>
          </a:p>
          <a:p>
            <a:pPr>
              <a:defRPr/>
            </a:pPr>
            <a:r>
              <a:rPr lang="it-IT" dirty="0"/>
              <a:t>        dare lavoro </a:t>
            </a:r>
          </a:p>
          <a:p>
            <a:pPr>
              <a:defRPr/>
            </a:pPr>
            <a:r>
              <a:rPr lang="it-IT" dirty="0"/>
              <a:t>3  adottare e rafforzare politiche concrete per     </a:t>
            </a:r>
          </a:p>
          <a:p>
            <a:pPr>
              <a:defRPr/>
            </a:pPr>
            <a:r>
              <a:rPr lang="it-IT" dirty="0"/>
              <a:t>     promozione dell’ uguaglianza </a:t>
            </a:r>
          </a:p>
        </p:txBody>
      </p:sp>
      <p:sp>
        <p:nvSpPr>
          <p:cNvPr id="15368" name="CasellaDiTesto 6"/>
          <p:cNvSpPr txBox="1">
            <a:spLocks noChangeArrowheads="1"/>
          </p:cNvSpPr>
          <p:nvPr/>
        </p:nvSpPr>
        <p:spPr bwMode="auto">
          <a:xfrm>
            <a:off x="7110413" y="4046538"/>
            <a:ext cx="4475162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9pPr>
          </a:lstStyle>
          <a:p>
            <a:r>
              <a:rPr lang="it-IT" altLang="it-IT" sz="2400">
                <a:solidFill>
                  <a:schemeClr val="accent1"/>
                </a:solidFill>
              </a:rPr>
              <a:t>Target e strumenti d’attuazione </a:t>
            </a:r>
          </a:p>
        </p:txBody>
      </p:sp>
      <p:sp>
        <p:nvSpPr>
          <p:cNvPr id="8" name="Freccia in giù 7"/>
          <p:cNvSpPr/>
          <p:nvPr/>
        </p:nvSpPr>
        <p:spPr>
          <a:xfrm>
            <a:off x="8316913" y="971550"/>
            <a:ext cx="136525" cy="4826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it-IT"/>
          </a:p>
        </p:txBody>
      </p:sp>
      <p:sp>
        <p:nvSpPr>
          <p:cNvPr id="9" name="CasellaDiTesto 8"/>
          <p:cNvSpPr txBox="1"/>
          <p:nvPr/>
        </p:nvSpPr>
        <p:spPr>
          <a:xfrm>
            <a:off x="7110413" y="1503363"/>
            <a:ext cx="4232275" cy="585787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it-IT" sz="1600" dirty="0"/>
              <a:t>Ossia la forza ,l’autostima ,la consapevolezza delle donne </a:t>
            </a:r>
          </a:p>
        </p:txBody>
      </p:sp>
      <p:cxnSp>
        <p:nvCxnSpPr>
          <p:cNvPr id="12" name="Connettore diritto 11"/>
          <p:cNvCxnSpPr>
            <a:cxnSpLocks/>
          </p:cNvCxnSpPr>
          <p:nvPr/>
        </p:nvCxnSpPr>
        <p:spPr>
          <a:xfrm>
            <a:off x="6973888" y="958850"/>
            <a:ext cx="185896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" name="Immagine 1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88270" y="2269548"/>
            <a:ext cx="3717993" cy="16002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</p:cSld>
  <p:clrMapOvr>
    <a:masterClrMapping/>
  </p:clrMapOvr>
  <p:transition spd="slow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CasellaDiTesto 3"/>
          <p:cNvSpPr txBox="1">
            <a:spLocks noChangeArrowheads="1"/>
          </p:cNvSpPr>
          <p:nvPr/>
        </p:nvSpPr>
        <p:spPr bwMode="auto">
          <a:xfrm>
            <a:off x="3321050" y="860425"/>
            <a:ext cx="5278438" cy="461963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9pPr>
          </a:lstStyle>
          <a:p>
            <a:pPr eaLnBrk="1" hangingPunct="1">
              <a:defRPr/>
            </a:pPr>
            <a:r>
              <a:rPr lang="it-IT" altLang="it-IT" sz="2400" dirty="0"/>
              <a:t>Acqua pulita e servizi igienico-sanitari </a:t>
            </a:r>
          </a:p>
        </p:txBody>
      </p:sp>
      <p:sp>
        <p:nvSpPr>
          <p:cNvPr id="3" name="CasellaDiTesto 4"/>
          <p:cNvSpPr txBox="1">
            <a:spLocks noChangeArrowheads="1"/>
          </p:cNvSpPr>
          <p:nvPr/>
        </p:nvSpPr>
        <p:spPr bwMode="auto">
          <a:xfrm>
            <a:off x="573088" y="1508125"/>
            <a:ext cx="10725150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9pPr>
          </a:lstStyle>
          <a:p>
            <a:pPr eaLnBrk="1" hangingPunct="1"/>
            <a:r>
              <a:rPr lang="it-IT" altLang="it-IT" sz="2400" b="1"/>
              <a:t>Garantire a tutti la disponibilità e la gestione sostenibile dell’ acqua e delle strutture igienico-sanitarie </a:t>
            </a:r>
          </a:p>
        </p:txBody>
      </p:sp>
      <p:sp>
        <p:nvSpPr>
          <p:cNvPr id="2" name="Rettangolo 1"/>
          <p:cNvSpPr/>
          <p:nvPr/>
        </p:nvSpPr>
        <p:spPr>
          <a:xfrm>
            <a:off x="685800" y="584200"/>
            <a:ext cx="2338388" cy="9239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it-IT" altLang="it-IT" sz="54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Goal 6 :</a:t>
            </a:r>
            <a:endParaRPr lang="it-IT" sz="540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pic>
        <p:nvPicPr>
          <p:cNvPr id="4" name="Immagine 3" descr="Immagine che contiene cibo, bevanda, crema&#10;&#10;Descrizione generata automaticament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46787" y="2737264"/>
            <a:ext cx="4898425" cy="325967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0070C0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CasellaDiTesto 2"/>
          <p:cNvSpPr txBox="1">
            <a:spLocks noChangeArrowheads="1"/>
          </p:cNvSpPr>
          <p:nvPr/>
        </p:nvSpPr>
        <p:spPr bwMode="auto">
          <a:xfrm>
            <a:off x="3381375" y="977900"/>
            <a:ext cx="4057650" cy="461963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9pPr>
          </a:lstStyle>
          <a:p>
            <a:pPr eaLnBrk="1" hangingPunct="1">
              <a:defRPr/>
            </a:pPr>
            <a:r>
              <a:rPr lang="it-IT" altLang="it-IT" sz="2400" dirty="0"/>
              <a:t>Energia pulita e inaccessibile </a:t>
            </a:r>
          </a:p>
        </p:txBody>
      </p:sp>
      <p:sp>
        <p:nvSpPr>
          <p:cNvPr id="3" name="CasellaDiTesto 3"/>
          <p:cNvSpPr txBox="1">
            <a:spLocks noChangeArrowheads="1"/>
          </p:cNvSpPr>
          <p:nvPr/>
        </p:nvSpPr>
        <p:spPr bwMode="auto">
          <a:xfrm>
            <a:off x="428625" y="1827213"/>
            <a:ext cx="10768013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9pPr>
          </a:lstStyle>
          <a:p>
            <a:pPr eaLnBrk="1" hangingPunct="1"/>
            <a:r>
              <a:rPr lang="it-IT" altLang="it-IT" sz="2400" b="1"/>
              <a:t>Assicurare a tutti l’ accesso a sistemi di energia economici , affidabili, sostenibili e moderni </a:t>
            </a:r>
          </a:p>
        </p:txBody>
      </p:sp>
      <p:sp>
        <p:nvSpPr>
          <p:cNvPr id="2" name="Rettangolo 1"/>
          <p:cNvSpPr/>
          <p:nvPr/>
        </p:nvSpPr>
        <p:spPr>
          <a:xfrm>
            <a:off x="661988" y="700088"/>
            <a:ext cx="2271712" cy="9239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it-IT" altLang="it-IT" sz="54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Goal 7 :</a:t>
            </a:r>
            <a:endParaRPr lang="it-IT" sz="540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pic>
        <p:nvPicPr>
          <p:cNvPr id="4" name="Immagin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8560" y="2919950"/>
            <a:ext cx="3989551" cy="2654865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17414" name="Immagine 7" descr="Immagine che contiene erba, esterni&#10;&#10;Descrizione generata automaticament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83400" y="2578100"/>
            <a:ext cx="3778250" cy="3502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CasellaDiTesto 2"/>
          <p:cNvSpPr txBox="1">
            <a:spLocks noChangeArrowheads="1"/>
          </p:cNvSpPr>
          <p:nvPr/>
        </p:nvSpPr>
        <p:spPr bwMode="auto">
          <a:xfrm>
            <a:off x="3187700" y="812800"/>
            <a:ext cx="5308600" cy="369888"/>
          </a:xfrm>
          <a:prstGeom prst="rect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9pPr>
          </a:lstStyle>
          <a:p>
            <a:pPr eaLnBrk="1" hangingPunct="1">
              <a:defRPr/>
            </a:pPr>
            <a:r>
              <a:rPr lang="it-IT" altLang="it-IT" dirty="0"/>
              <a:t>Lavoro dignitoso e crescita economica </a:t>
            </a:r>
          </a:p>
        </p:txBody>
      </p:sp>
      <p:sp>
        <p:nvSpPr>
          <p:cNvPr id="3" name="CasellaDiTesto 3"/>
          <p:cNvSpPr txBox="1">
            <a:spLocks noChangeArrowheads="1"/>
          </p:cNvSpPr>
          <p:nvPr/>
        </p:nvSpPr>
        <p:spPr bwMode="auto">
          <a:xfrm>
            <a:off x="495300" y="1752600"/>
            <a:ext cx="1156652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9pPr>
          </a:lstStyle>
          <a:p>
            <a:pPr eaLnBrk="1" hangingPunct="1"/>
            <a:r>
              <a:rPr lang="it-IT" altLang="it-IT" sz="2000" b="1"/>
              <a:t> Incentivare una crescita economica duratura ,inclusiva e sostenibile ,un’ occupazione piena l,e produttiva , un lavoro dignitoso per tutti</a:t>
            </a:r>
          </a:p>
        </p:txBody>
      </p:sp>
      <p:sp>
        <p:nvSpPr>
          <p:cNvPr id="2" name="Rettangolo 1"/>
          <p:cNvSpPr/>
          <p:nvPr/>
        </p:nvSpPr>
        <p:spPr>
          <a:xfrm>
            <a:off x="495300" y="534988"/>
            <a:ext cx="2330450" cy="9239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it-IT" altLang="it-IT" sz="54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Goal 8 :</a:t>
            </a:r>
            <a:endParaRPr lang="it-IT" sz="540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pic>
        <p:nvPicPr>
          <p:cNvPr id="4" name="Immagin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51370" y="2655942"/>
            <a:ext cx="7675124" cy="3762375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CasellaDiTesto 2"/>
          <p:cNvSpPr txBox="1">
            <a:spLocks noChangeArrowheads="1"/>
          </p:cNvSpPr>
          <p:nvPr/>
        </p:nvSpPr>
        <p:spPr bwMode="auto">
          <a:xfrm>
            <a:off x="2713038" y="582613"/>
            <a:ext cx="4294187" cy="400050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9pPr>
          </a:lstStyle>
          <a:p>
            <a:pPr eaLnBrk="1" hangingPunct="1">
              <a:defRPr/>
            </a:pPr>
            <a:r>
              <a:rPr lang="it-IT" altLang="it-IT" sz="2000" dirty="0"/>
              <a:t>Imprese , innovazioni e infrastrutture </a:t>
            </a:r>
          </a:p>
        </p:txBody>
      </p:sp>
      <p:sp>
        <p:nvSpPr>
          <p:cNvPr id="3" name="CasellaDiTesto 3"/>
          <p:cNvSpPr txBox="1">
            <a:spLocks noChangeArrowheads="1"/>
          </p:cNvSpPr>
          <p:nvPr/>
        </p:nvSpPr>
        <p:spPr bwMode="auto">
          <a:xfrm>
            <a:off x="414338" y="1189038"/>
            <a:ext cx="11318875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9pPr>
          </a:lstStyle>
          <a:p>
            <a:pPr eaLnBrk="1" hangingPunct="1"/>
            <a:r>
              <a:rPr lang="it-IT" altLang="it-IT" sz="2400" b="1"/>
              <a:t>Costruire una infrastruttura resiliente e promuovere l’ innovazione ed industrializzazioni acqua, responsabile e sostenibile </a:t>
            </a:r>
          </a:p>
        </p:txBody>
      </p:sp>
      <p:sp>
        <p:nvSpPr>
          <p:cNvPr id="2" name="Rettangolo 1"/>
          <p:cNvSpPr/>
          <p:nvPr/>
        </p:nvSpPr>
        <p:spPr>
          <a:xfrm>
            <a:off x="374650" y="320675"/>
            <a:ext cx="2338388" cy="9239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it-IT" altLang="it-IT" sz="54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Goal 9 :</a:t>
            </a:r>
            <a:endParaRPr lang="it-IT" sz="540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pic>
        <p:nvPicPr>
          <p:cNvPr id="4" name="Immagin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9429" y="2286342"/>
            <a:ext cx="4568738" cy="255849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19462" name="Immagin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9763" y="4237038"/>
            <a:ext cx="6091237" cy="16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CasellaDiTesto 3"/>
          <p:cNvSpPr txBox="1">
            <a:spLocks noChangeArrowheads="1"/>
          </p:cNvSpPr>
          <p:nvPr/>
        </p:nvSpPr>
        <p:spPr bwMode="auto">
          <a:xfrm>
            <a:off x="3449638" y="917575"/>
            <a:ext cx="3640137" cy="461963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9pPr>
          </a:lstStyle>
          <a:p>
            <a:pPr eaLnBrk="1" hangingPunct="1">
              <a:defRPr/>
            </a:pPr>
            <a:r>
              <a:rPr lang="it-IT" altLang="it-IT" sz="2400" dirty="0"/>
              <a:t>Ridurre e disuguaglianze </a:t>
            </a:r>
          </a:p>
        </p:txBody>
      </p:sp>
      <p:sp>
        <p:nvSpPr>
          <p:cNvPr id="3" name="CasellaDiTesto 4"/>
          <p:cNvSpPr txBox="1">
            <a:spLocks noChangeArrowheads="1"/>
          </p:cNvSpPr>
          <p:nvPr/>
        </p:nvSpPr>
        <p:spPr bwMode="auto">
          <a:xfrm>
            <a:off x="693738" y="1781175"/>
            <a:ext cx="8702675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9pPr>
          </a:lstStyle>
          <a:p>
            <a:pPr eaLnBrk="1" hangingPunct="1"/>
            <a:r>
              <a:rPr lang="it-IT" altLang="it-IT" sz="2800" b="1" dirty="0"/>
              <a:t>Ridurre  l’ ineguaglianza  </a:t>
            </a:r>
            <a:r>
              <a:rPr lang="it-IT" altLang="it-IT" sz="2800" b="1" dirty="0" smtClean="0"/>
              <a:t>all’ </a:t>
            </a:r>
            <a:r>
              <a:rPr lang="it-IT" altLang="it-IT" sz="2800" b="1" dirty="0"/>
              <a:t>interno </a:t>
            </a:r>
            <a:r>
              <a:rPr lang="it-IT" altLang="it-IT" sz="2800" b="1" dirty="0" smtClean="0"/>
              <a:t>delle nazioni </a:t>
            </a:r>
            <a:r>
              <a:rPr lang="it-IT" altLang="it-IT" sz="2800" b="1" dirty="0"/>
              <a:t>e fra </a:t>
            </a:r>
            <a:r>
              <a:rPr lang="it-IT" altLang="it-IT" sz="2800" b="1" dirty="0" smtClean="0"/>
              <a:t>esse  </a:t>
            </a:r>
            <a:endParaRPr lang="it-IT" altLang="it-IT" sz="2800" b="1" dirty="0"/>
          </a:p>
        </p:txBody>
      </p:sp>
      <p:sp>
        <p:nvSpPr>
          <p:cNvPr id="2" name="Rettangolo 1"/>
          <p:cNvSpPr/>
          <p:nvPr/>
        </p:nvSpPr>
        <p:spPr>
          <a:xfrm>
            <a:off x="339725" y="528638"/>
            <a:ext cx="2641600" cy="9239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it-IT" altLang="it-IT" sz="54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Goal 10 :</a:t>
            </a:r>
            <a:endParaRPr lang="it-IT" sz="540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pic>
        <p:nvPicPr>
          <p:cNvPr id="4" name="Immagine 3" descr="Immagine che contiene cielo, esterni, nuvole, giorno&#10;&#10;Descrizione generata automaticament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08955" y="2632533"/>
            <a:ext cx="7108586" cy="350562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CasellaDiTesto 3"/>
          <p:cNvSpPr txBox="1">
            <a:spLocks noChangeArrowheads="1"/>
          </p:cNvSpPr>
          <p:nvPr/>
        </p:nvSpPr>
        <p:spPr bwMode="auto">
          <a:xfrm>
            <a:off x="3133725" y="736600"/>
            <a:ext cx="3276600" cy="369888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9pPr>
          </a:lstStyle>
          <a:p>
            <a:pPr eaLnBrk="1" hangingPunct="1">
              <a:defRPr/>
            </a:pPr>
            <a:r>
              <a:rPr lang="it-IT" altLang="it-IT" dirty="0"/>
              <a:t>Città  e comunità sostenibili </a:t>
            </a:r>
          </a:p>
        </p:txBody>
      </p:sp>
      <p:sp>
        <p:nvSpPr>
          <p:cNvPr id="7" name="CasellaDiTesto 4"/>
          <p:cNvSpPr txBox="1">
            <a:spLocks noChangeArrowheads="1"/>
          </p:cNvSpPr>
          <p:nvPr/>
        </p:nvSpPr>
        <p:spPr bwMode="auto">
          <a:xfrm>
            <a:off x="6513513" y="784225"/>
            <a:ext cx="5678487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9pPr>
          </a:lstStyle>
          <a:p>
            <a:pPr eaLnBrk="1" hangingPunct="1"/>
            <a:r>
              <a:rPr lang="it-IT" altLang="it-IT"/>
              <a:t>Rendere le città e gli insediamenti umani inclusivi , sicuri , duraturi e sostenibili </a:t>
            </a:r>
          </a:p>
        </p:txBody>
      </p:sp>
      <p:sp>
        <p:nvSpPr>
          <p:cNvPr id="2" name="Rettangolo 1"/>
          <p:cNvSpPr/>
          <p:nvPr/>
        </p:nvSpPr>
        <p:spPr>
          <a:xfrm>
            <a:off x="571500" y="460375"/>
            <a:ext cx="2459038" cy="92233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it-IT" altLang="it-IT" sz="54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Goal 11:</a:t>
            </a:r>
            <a:endParaRPr lang="it-IT" sz="540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3" name="CasellaDiTesto 2"/>
          <p:cNvSpPr txBox="1"/>
          <p:nvPr/>
        </p:nvSpPr>
        <p:spPr>
          <a:xfrm>
            <a:off x="477838" y="2271713"/>
            <a:ext cx="5489575" cy="4248150"/>
          </a:xfrm>
          <a:prstGeom prst="rect">
            <a:avLst/>
          </a:prstGeom>
          <a:noFill/>
          <a:ln>
            <a:solidFill>
              <a:schemeClr val="accent1">
                <a:lumMod val="60000"/>
                <a:lumOff val="40000"/>
              </a:schemeClr>
            </a:solidFill>
          </a:ln>
        </p:spPr>
        <p:txBody>
          <a:bodyPr>
            <a:spAutoFit/>
          </a:bodyPr>
          <a:lstStyle/>
          <a:p>
            <a:pPr marL="342900" indent="-342900">
              <a:buFont typeface="+mj-lt"/>
              <a:buAutoNum type="arabicPeriod"/>
              <a:defRPr/>
            </a:pPr>
            <a:r>
              <a:rPr lang="it-IT" dirty="0"/>
              <a:t>Entro il 2030 raggiungere la crescita del reddito del 40% più povero della popolazione ad un tasso superiore rispetto alla media </a:t>
            </a:r>
          </a:p>
          <a:p>
            <a:pPr marL="342900" indent="-342900">
              <a:buFont typeface="+mj-lt"/>
              <a:buAutoNum type="arabicPeriod"/>
              <a:defRPr/>
            </a:pPr>
            <a:r>
              <a:rPr lang="it-IT" dirty="0"/>
              <a:t>Entro il 2030 ,promuovere l’ inclusione sociale , </a:t>
            </a:r>
          </a:p>
          <a:p>
            <a:pPr>
              <a:defRPr/>
            </a:pPr>
            <a:r>
              <a:rPr lang="it-IT" dirty="0"/>
              <a:t>        economica e politica per tutti</a:t>
            </a:r>
          </a:p>
          <a:p>
            <a:pPr>
              <a:defRPr/>
            </a:pPr>
            <a:r>
              <a:rPr lang="it-IT" dirty="0"/>
              <a:t>3 entro il 2030 aumentare l’ urbanizzazione inclusiva </a:t>
            </a:r>
          </a:p>
          <a:p>
            <a:pPr>
              <a:defRPr/>
            </a:pPr>
            <a:r>
              <a:rPr lang="it-IT" dirty="0"/>
              <a:t>4rafforzare gli impegni per proteggere il patrimonio     culturale </a:t>
            </a:r>
          </a:p>
          <a:p>
            <a:pPr>
              <a:defRPr/>
            </a:pPr>
            <a:r>
              <a:rPr lang="it-IT" dirty="0"/>
              <a:t>5entro il 2030 ridurre in modo significativo il numero di morti , le perdite economiche rispetto al prodotto interno lordo </a:t>
            </a:r>
          </a:p>
          <a:p>
            <a:pPr marL="342900" indent="-342900">
              <a:buFontTx/>
              <a:buAutoNum type="arabicPlain" startAt="6"/>
              <a:defRPr/>
            </a:pPr>
            <a:r>
              <a:rPr lang="it-IT" dirty="0"/>
              <a:t>Entro il 2030 ridurre l’ impatto negativo pro capite delle città</a:t>
            </a:r>
          </a:p>
          <a:p>
            <a:pPr marL="342900" indent="-342900">
              <a:buFontTx/>
              <a:buAutoNum type="arabicPlain" startAt="6"/>
              <a:defRPr/>
            </a:pPr>
            <a:r>
              <a:rPr lang="it-IT" dirty="0"/>
              <a:t>Dentro il 2030 fornire l’accesso a spazi verdi pubblici e sostenibili </a:t>
            </a:r>
          </a:p>
        </p:txBody>
      </p:sp>
      <p:sp>
        <p:nvSpPr>
          <p:cNvPr id="4" name="CasellaDiTesto 3"/>
          <p:cNvSpPr txBox="1"/>
          <p:nvPr/>
        </p:nvSpPr>
        <p:spPr>
          <a:xfrm>
            <a:off x="571500" y="1735138"/>
            <a:ext cx="3698875" cy="4619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it-IT" sz="24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Target</a:t>
            </a:r>
            <a:r>
              <a:rPr lang="it-IT" dirty="0"/>
              <a:t> </a:t>
            </a:r>
          </a:p>
        </p:txBody>
      </p:sp>
      <p:sp>
        <p:nvSpPr>
          <p:cNvPr id="5" name="CasellaDiTesto 4"/>
          <p:cNvSpPr txBox="1"/>
          <p:nvPr/>
        </p:nvSpPr>
        <p:spPr>
          <a:xfrm>
            <a:off x="6410325" y="2087563"/>
            <a:ext cx="4459288" cy="3416300"/>
          </a:xfrm>
          <a:prstGeom prst="rect">
            <a:avLst/>
          </a:prstGeom>
          <a:noFill/>
          <a:ln>
            <a:solidFill>
              <a:schemeClr val="accent1">
                <a:lumMod val="60000"/>
                <a:lumOff val="40000"/>
              </a:schemeClr>
            </a:solidFill>
          </a:ln>
        </p:spPr>
        <p:txBody>
          <a:bodyPr>
            <a:spAutoFit/>
          </a:bodyPr>
          <a:lstStyle/>
          <a:p>
            <a:pPr marL="342900" indent="-342900">
              <a:buFont typeface="+mj-lt"/>
              <a:buAutoNum type="alphaLcPeriod"/>
              <a:defRPr/>
            </a:pPr>
            <a:r>
              <a:rPr lang="it-IT" dirty="0"/>
              <a:t>Sostenere i rapporti economici, sociali e ambientali positivi tra  le zone urbane </a:t>
            </a:r>
          </a:p>
          <a:p>
            <a:pPr marL="342900" indent="-342900">
              <a:buFont typeface="+mj-lt"/>
              <a:buAutoNum type="alphaLcPeriod"/>
              <a:defRPr/>
            </a:pPr>
            <a:r>
              <a:rPr lang="it-IT" dirty="0"/>
              <a:t>Entro il 2020p aumentare il numero di città e di insediamenti umani che adottino politiche e piani integrativi per l’ inclusione ,l’efficienza e l’ adattamento dei cambiamenti climatici , la resilienza ai disastri , lo sviluppo e l’ implementazione in linea con «  QUADRO DI SENDAI PER LA RIDUZIONI DEL  RISCHIO DI DISASTRI  2015-2030»</a:t>
            </a:r>
          </a:p>
          <a:p>
            <a:pPr marL="342900" indent="-342900">
              <a:buFont typeface="+mj-lt"/>
              <a:buAutoNum type="alphaLcPeriod"/>
              <a:defRPr/>
            </a:pPr>
            <a:r>
              <a:rPr lang="it-IT" dirty="0"/>
              <a:t>Sostenere i paesi meno sviluppati </a:t>
            </a:r>
          </a:p>
        </p:txBody>
      </p:sp>
      <p:sp>
        <p:nvSpPr>
          <p:cNvPr id="6" name="CasellaDiTesto 5"/>
          <p:cNvSpPr txBox="1"/>
          <p:nvPr/>
        </p:nvSpPr>
        <p:spPr>
          <a:xfrm>
            <a:off x="6691313" y="1717675"/>
            <a:ext cx="3422650" cy="4619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it-IT" sz="24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Strumenti d’ attuazione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3" name="CasellaDiTesto 2"/>
          <p:cNvSpPr txBox="1">
            <a:spLocks noChangeArrowheads="1"/>
          </p:cNvSpPr>
          <p:nvPr/>
        </p:nvSpPr>
        <p:spPr bwMode="auto">
          <a:xfrm>
            <a:off x="2989263" y="754063"/>
            <a:ext cx="4102100" cy="40005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9pPr>
          </a:lstStyle>
          <a:p>
            <a:pPr eaLnBrk="1" hangingPunct="1">
              <a:defRPr/>
            </a:pPr>
            <a:r>
              <a:rPr lang="it-IT" altLang="it-IT" dirty="0"/>
              <a:t>Consumo</a:t>
            </a:r>
            <a:r>
              <a:rPr lang="it-IT" altLang="it-IT" sz="2000" dirty="0"/>
              <a:t> e produzione responsabile </a:t>
            </a:r>
          </a:p>
        </p:txBody>
      </p:sp>
      <p:sp>
        <p:nvSpPr>
          <p:cNvPr id="22531" name="CasellaDiTesto 3"/>
          <p:cNvSpPr txBox="1">
            <a:spLocks noChangeArrowheads="1"/>
          </p:cNvSpPr>
          <p:nvPr/>
        </p:nvSpPr>
        <p:spPr bwMode="auto">
          <a:xfrm>
            <a:off x="563563" y="1550988"/>
            <a:ext cx="103124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9pPr>
          </a:lstStyle>
          <a:p>
            <a:pPr eaLnBrk="1" hangingPunct="1"/>
            <a:r>
              <a:rPr lang="it-IT" altLang="it-IT" sz="2400" b="1"/>
              <a:t>Garantire modelli sostenibili di produzione e di consumo</a:t>
            </a:r>
          </a:p>
        </p:txBody>
      </p:sp>
      <p:sp>
        <p:nvSpPr>
          <p:cNvPr id="2" name="Rettangolo 1"/>
          <p:cNvSpPr/>
          <p:nvPr/>
        </p:nvSpPr>
        <p:spPr>
          <a:xfrm>
            <a:off x="388938" y="477838"/>
            <a:ext cx="2503487" cy="92233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it-IT" altLang="it-IT" sz="54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Goal 12:</a:t>
            </a:r>
            <a:endParaRPr lang="it-IT" sz="540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pic>
        <p:nvPicPr>
          <p:cNvPr id="22533" name="Immagin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2313" y="2076450"/>
            <a:ext cx="4338637" cy="4338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4" name="Immagine 5" descr="Immagine che contiene testo&#10;&#10;Descrizione generata automaticament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4775" y="2246313"/>
            <a:ext cx="6176963" cy="3459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1" name="CasellaDiTesto 2"/>
          <p:cNvSpPr txBox="1">
            <a:spLocks noChangeArrowheads="1"/>
          </p:cNvSpPr>
          <p:nvPr/>
        </p:nvSpPr>
        <p:spPr bwMode="auto">
          <a:xfrm>
            <a:off x="2727325" y="646113"/>
            <a:ext cx="4154488" cy="708025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9pPr>
          </a:lstStyle>
          <a:p>
            <a:pPr eaLnBrk="1" hangingPunct="1">
              <a:defRPr/>
            </a:pPr>
            <a:r>
              <a:rPr lang="it-IT" altLang="it-IT" sz="2000" dirty="0"/>
              <a:t>Lotta contro il cambiamento climatico</a:t>
            </a:r>
          </a:p>
        </p:txBody>
      </p:sp>
      <p:sp>
        <p:nvSpPr>
          <p:cNvPr id="23555" name="CasellaDiTesto 3"/>
          <p:cNvSpPr txBox="1">
            <a:spLocks noChangeArrowheads="1"/>
          </p:cNvSpPr>
          <p:nvPr/>
        </p:nvSpPr>
        <p:spPr bwMode="auto">
          <a:xfrm>
            <a:off x="7778750" y="431800"/>
            <a:ext cx="3554413" cy="1014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9pPr>
          </a:lstStyle>
          <a:p>
            <a:pPr eaLnBrk="1" hangingPunct="1"/>
            <a:r>
              <a:rPr lang="it-IT" altLang="it-IT" sz="2000" b="1"/>
              <a:t>Adottare misure urgenti per combattere il cambiamento climatico e le sue conseguenze </a:t>
            </a:r>
          </a:p>
        </p:txBody>
      </p:sp>
      <p:sp>
        <p:nvSpPr>
          <p:cNvPr id="2" name="Rettangolo 1"/>
          <p:cNvSpPr/>
          <p:nvPr/>
        </p:nvSpPr>
        <p:spPr>
          <a:xfrm>
            <a:off x="203200" y="369888"/>
            <a:ext cx="2446338" cy="9239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it-IT" altLang="it-IT" sz="54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Goal 13:</a:t>
            </a:r>
            <a:endParaRPr lang="it-IT" sz="540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3" name="CasellaDiTesto 2"/>
          <p:cNvSpPr txBox="1"/>
          <p:nvPr/>
        </p:nvSpPr>
        <p:spPr>
          <a:xfrm>
            <a:off x="282575" y="2081213"/>
            <a:ext cx="4445000" cy="2032000"/>
          </a:xfrm>
          <a:prstGeom prst="rect">
            <a:avLst/>
          </a:prstGeom>
          <a:noFill/>
          <a:ln>
            <a:solidFill>
              <a:schemeClr val="accent1">
                <a:lumMod val="75000"/>
              </a:schemeClr>
            </a:solidFill>
          </a:ln>
        </p:spPr>
        <p:txBody>
          <a:bodyPr>
            <a:spAutoFit/>
          </a:bodyPr>
          <a:lstStyle/>
          <a:p>
            <a:pPr marL="342900" indent="-342900">
              <a:buFont typeface="+mj-lt"/>
              <a:buAutoNum type="arabicPeriod"/>
              <a:defRPr/>
            </a:pPr>
            <a:r>
              <a:rPr lang="it-IT" dirty="0"/>
              <a:t>Rafforzare la resilienza a la capacità di adattamento ai rischi legati al clima a ai disastri naturali in tutti i paesi </a:t>
            </a:r>
          </a:p>
          <a:p>
            <a:pPr marL="342900" indent="-342900">
              <a:buFont typeface="+mj-lt"/>
              <a:buAutoNum type="arabicPeriod"/>
              <a:defRPr/>
            </a:pPr>
            <a:r>
              <a:rPr lang="it-IT" dirty="0"/>
              <a:t>Integrare nelle politiche le misure di contrasto ai cambiamenti climatici </a:t>
            </a:r>
          </a:p>
          <a:p>
            <a:pPr marL="342900" indent="-342900">
              <a:buFont typeface="+mj-lt"/>
              <a:buAutoNum type="arabicPeriod"/>
              <a:defRPr/>
            </a:pPr>
            <a:r>
              <a:rPr lang="it-IT" dirty="0"/>
              <a:t>Migliorare l’ istruzione e la capacità umana riguardo ai cambiamenti climatici </a:t>
            </a:r>
          </a:p>
        </p:txBody>
      </p:sp>
      <p:sp>
        <p:nvSpPr>
          <p:cNvPr id="4" name="CasellaDiTesto 3"/>
          <p:cNvSpPr txBox="1"/>
          <p:nvPr/>
        </p:nvSpPr>
        <p:spPr>
          <a:xfrm>
            <a:off x="622300" y="1558925"/>
            <a:ext cx="3492500" cy="5222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it-IT" sz="28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Target </a:t>
            </a:r>
          </a:p>
        </p:txBody>
      </p:sp>
      <p:sp>
        <p:nvSpPr>
          <p:cNvPr id="5" name="CasellaDiTesto 4"/>
          <p:cNvSpPr txBox="1"/>
          <p:nvPr/>
        </p:nvSpPr>
        <p:spPr>
          <a:xfrm>
            <a:off x="5599113" y="2062163"/>
            <a:ext cx="5592762" cy="2030412"/>
          </a:xfrm>
          <a:prstGeom prst="rect">
            <a:avLst/>
          </a:prstGeom>
          <a:noFill/>
          <a:ln>
            <a:solidFill>
              <a:schemeClr val="accent1">
                <a:lumMod val="60000"/>
                <a:lumOff val="40000"/>
              </a:schemeClr>
            </a:solidFill>
          </a:ln>
        </p:spPr>
        <p:txBody>
          <a:bodyPr>
            <a:spAutoFit/>
          </a:bodyPr>
          <a:lstStyle/>
          <a:p>
            <a:pPr marL="342900" indent="-342900">
              <a:buFont typeface="+mj-lt"/>
              <a:buAutoNum type="alphaLcParenR"/>
              <a:defRPr/>
            </a:pPr>
            <a:r>
              <a:rPr lang="it-IT" dirty="0"/>
              <a:t>Dare attuazione alla convenzione delle Nazioni Unite per raggiungere l’obiettivo di mobilitare 100 miliardi di dollari all’ anno entro il 2020 , per affrontare le esigenze dei paesi in via di sviluppo </a:t>
            </a:r>
          </a:p>
          <a:p>
            <a:pPr marL="342900" indent="-342900">
              <a:buFont typeface="+mj-lt"/>
              <a:buAutoNum type="alphaLcParenR"/>
              <a:defRPr/>
            </a:pPr>
            <a:r>
              <a:rPr lang="it-IT" dirty="0"/>
              <a:t>Promuovere dei meccanismi peer aumentare la capacità di una efficace pianificazione e gestione connesse al cambiamento climatico </a:t>
            </a:r>
          </a:p>
        </p:txBody>
      </p:sp>
      <p:sp>
        <p:nvSpPr>
          <p:cNvPr id="6" name="CasellaDiTesto 5"/>
          <p:cNvSpPr txBox="1"/>
          <p:nvPr/>
        </p:nvSpPr>
        <p:spPr>
          <a:xfrm>
            <a:off x="5599113" y="1477963"/>
            <a:ext cx="5319712" cy="4619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it-IT" sz="24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Strumenti d’ attuazione </a:t>
            </a:r>
          </a:p>
        </p:txBody>
      </p:sp>
      <p:pic>
        <p:nvPicPr>
          <p:cNvPr id="23561" name="Immagine 7" descr="Immagine che contiene cielo, esterni, erba&#10;&#10;Descrizione generata automaticament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5050" y="4278313"/>
            <a:ext cx="3386138" cy="2295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62" name="Immagine 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42063" y="4203700"/>
            <a:ext cx="3387725" cy="2222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sellaDiTesto 2"/>
          <p:cNvSpPr txBox="1"/>
          <p:nvPr/>
        </p:nvSpPr>
        <p:spPr>
          <a:xfrm>
            <a:off x="479425" y="1271588"/>
            <a:ext cx="8975725" cy="64611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it-IT" dirty="0"/>
              <a:t>Si parla di sviluppo sostenibile per intendere </a:t>
            </a:r>
            <a:r>
              <a:rPr lang="it-IT" b="1" dirty="0"/>
              <a:t>uno sviluppo compatibile con l’equità sociale , la tutela ambientale e i diritti delle future generazioni </a:t>
            </a:r>
          </a:p>
        </p:txBody>
      </p:sp>
      <p:pic>
        <p:nvPicPr>
          <p:cNvPr id="6147" name="Immagine 1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9725" y="2617788"/>
            <a:ext cx="3975100" cy="3973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CasellaDiTesto 4"/>
          <p:cNvSpPr txBox="1"/>
          <p:nvPr/>
        </p:nvSpPr>
        <p:spPr>
          <a:xfrm>
            <a:off x="479425" y="2789238"/>
            <a:ext cx="8140700" cy="92392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it-IT" dirty="0"/>
              <a:t>Molte sono state le definizioni di sviluppo sostenibile ma una delle più chiare ed efficaci è quella della </a:t>
            </a:r>
            <a:r>
              <a:rPr lang="it-IT" b="1" dirty="0">
                <a:solidFill>
                  <a:schemeClr val="bg2">
                    <a:lumMod val="10000"/>
                  </a:schemeClr>
                </a:solidFill>
              </a:rPr>
              <a:t>COMMISSIONE MONDIALE SULL’ AMBIENTE  E LO SVILUPPO DELL’ ONU , 1987 </a:t>
            </a:r>
          </a:p>
        </p:txBody>
      </p:sp>
      <p:sp>
        <p:nvSpPr>
          <p:cNvPr id="8" name="CasellaDiTesto 7"/>
          <p:cNvSpPr txBox="1"/>
          <p:nvPr/>
        </p:nvSpPr>
        <p:spPr>
          <a:xfrm>
            <a:off x="403225" y="4733925"/>
            <a:ext cx="6489700" cy="120015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it-IT" dirty="0"/>
              <a:t>LO </a:t>
            </a:r>
            <a:r>
              <a:rPr lang="it-IT" b="1" dirty="0"/>
              <a:t>SVILUPPO SOSTENIBILE </a:t>
            </a:r>
            <a:r>
              <a:rPr lang="it-IT" dirty="0"/>
              <a:t>E’ QUELLO CHE SODDISFA LE NECESSITA’DELLE ATTUALI GENERAZIONI SENZA COMPROMETTERE LA CAPACITA’DELLE FUTURE GENERAZIONI DI SODDISFARE LE PROPRIE </a:t>
            </a:r>
          </a:p>
        </p:txBody>
      </p:sp>
      <p:sp>
        <p:nvSpPr>
          <p:cNvPr id="11" name="Rettangolo 10"/>
          <p:cNvSpPr/>
          <p:nvPr/>
        </p:nvSpPr>
        <p:spPr>
          <a:xfrm>
            <a:off x="-1098254" y="160961"/>
            <a:ext cx="10952468" cy="70788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4000" b="1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+mn-lt"/>
              </a:rPr>
              <a:t>COS’ E’ LO SVILUPPO SOSTENIBILE?</a:t>
            </a:r>
          </a:p>
        </p:txBody>
      </p:sp>
      <p:sp>
        <p:nvSpPr>
          <p:cNvPr id="2" name="Freccia in giù 1"/>
          <p:cNvSpPr/>
          <p:nvPr/>
        </p:nvSpPr>
        <p:spPr>
          <a:xfrm>
            <a:off x="2500313" y="3713163"/>
            <a:ext cx="904875" cy="102076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it-IT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CasellaDiTesto 1"/>
          <p:cNvSpPr txBox="1">
            <a:spLocks noChangeArrowheads="1"/>
          </p:cNvSpPr>
          <p:nvPr/>
        </p:nvSpPr>
        <p:spPr bwMode="auto">
          <a:xfrm>
            <a:off x="612775" y="631825"/>
            <a:ext cx="8691563" cy="646113"/>
          </a:xfrm>
          <a:prstGeom prst="rect">
            <a:avLst/>
          </a:prstGeom>
          <a:noFill/>
          <a:ln w="9525">
            <a:solidFill>
              <a:srgbClr val="00B05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9pPr>
          </a:lstStyle>
          <a:p>
            <a:r>
              <a:rPr lang="it-IT" altLang="it-IT"/>
              <a:t>Negli ultimi anni la Groenlandia ha mostrato segni che lo scioglimento dei ghiacciai sta aumentando</a:t>
            </a:r>
          </a:p>
        </p:txBody>
      </p:sp>
      <p:sp>
        <p:nvSpPr>
          <p:cNvPr id="3" name="CasellaDiTesto 2"/>
          <p:cNvSpPr txBox="1"/>
          <p:nvPr/>
        </p:nvSpPr>
        <p:spPr>
          <a:xfrm>
            <a:off x="612775" y="1797050"/>
            <a:ext cx="4703763" cy="3694113"/>
          </a:xfrm>
          <a:prstGeom prst="rect">
            <a:avLst/>
          </a:prstGeom>
          <a:noFill/>
          <a:ln>
            <a:solidFill>
              <a:schemeClr val="accent1">
                <a:lumMod val="75000"/>
              </a:schemeClr>
            </a:solidFill>
          </a:ln>
        </p:spPr>
        <p:txBody>
          <a:bodyPr>
            <a:spAutoFit/>
          </a:bodyPr>
          <a:lstStyle/>
          <a:p>
            <a:pPr>
              <a:defRPr/>
            </a:pPr>
            <a:r>
              <a:rPr lang="it-IT" dirty="0"/>
              <a:t>Una 16enne di nome </a:t>
            </a:r>
            <a:r>
              <a:rPr lang="it-IT" b="1" dirty="0">
                <a:solidFill>
                  <a:schemeClr val="accent1">
                    <a:lumMod val="75000"/>
                  </a:schemeClr>
                </a:solidFill>
              </a:rPr>
              <a:t>Greta  </a:t>
            </a:r>
            <a:r>
              <a:rPr lang="it-IT" b="1" dirty="0" err="1">
                <a:solidFill>
                  <a:schemeClr val="accent1">
                    <a:lumMod val="75000"/>
                  </a:schemeClr>
                </a:solidFill>
              </a:rPr>
              <a:t>Thunberg</a:t>
            </a:r>
            <a:r>
              <a:rPr lang="it-IT" b="1" dirty="0">
                <a:solidFill>
                  <a:schemeClr val="accent1">
                    <a:lumMod val="75000"/>
                  </a:schemeClr>
                </a:solidFill>
              </a:rPr>
              <a:t>  </a:t>
            </a:r>
            <a:r>
              <a:rPr lang="it-IT" dirty="0"/>
              <a:t>sta lottando contro il surriscaldamento globale ,è un’ attivista svedese per lo sviluppo sostenibile. E’ famosa per le sue manifestazioni tenute davanti al </a:t>
            </a:r>
            <a:r>
              <a:rPr lang="it-IT" dirty="0" err="1"/>
              <a:t>Riksdag</a:t>
            </a:r>
            <a:r>
              <a:rPr lang="it-IT" dirty="0"/>
              <a:t> a Stoccolma (Svezia) ,con lo slogan </a:t>
            </a:r>
            <a:r>
              <a:rPr lang="it-IT" u="sng" dirty="0"/>
              <a:t>« sciopero scolastico per il clima</a:t>
            </a:r>
            <a:r>
              <a:rPr lang="it-IT" dirty="0"/>
              <a:t>» . In seguito alle elezioni legislative decise di manifestare ogni venerdì ,e lanciando il movimento studentesco: </a:t>
            </a:r>
            <a:r>
              <a:rPr lang="it-IT" b="1" dirty="0" err="1"/>
              <a:t>Fridays</a:t>
            </a:r>
            <a:r>
              <a:rPr lang="it-IT" b="1" dirty="0"/>
              <a:t> for future </a:t>
            </a:r>
            <a:r>
              <a:rPr lang="it-IT" dirty="0"/>
              <a:t>. Ha partecipato a varie manifestazioni  ed ha parlato anche alla Commissione Europea che ha ascoltato la richiesta dei giovani e ha affermato di </a:t>
            </a:r>
            <a:r>
              <a:rPr lang="it-IT" dirty="0" smtClean="0"/>
              <a:t>agire</a:t>
            </a:r>
            <a:endParaRPr lang="it-IT" dirty="0"/>
          </a:p>
        </p:txBody>
      </p:sp>
      <p:pic>
        <p:nvPicPr>
          <p:cNvPr id="5" name="Immagine 4" descr="Immagine che contiene testo, terra, persona, giallo&#10;&#10;Descrizione generata automaticament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84431" y="1668544"/>
            <a:ext cx="6193270" cy="455786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CasellaDiTesto 1"/>
          <p:cNvSpPr txBox="1">
            <a:spLocks noChangeArrowheads="1"/>
          </p:cNvSpPr>
          <p:nvPr/>
        </p:nvSpPr>
        <p:spPr bwMode="auto">
          <a:xfrm>
            <a:off x="471488" y="371475"/>
            <a:ext cx="2514600" cy="92392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9pPr>
          </a:lstStyle>
          <a:p>
            <a:pPr eaLnBrk="1" hangingPunct="1">
              <a:defRPr/>
            </a:pPr>
            <a:r>
              <a:rPr lang="it-IT" altLang="it-IT" sz="54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Goal 14:</a:t>
            </a:r>
          </a:p>
        </p:txBody>
      </p:sp>
      <p:sp>
        <p:nvSpPr>
          <p:cNvPr id="23555" name="CasellaDiTesto 2"/>
          <p:cNvSpPr txBox="1">
            <a:spLocks noChangeArrowheads="1"/>
          </p:cNvSpPr>
          <p:nvPr/>
        </p:nvSpPr>
        <p:spPr bwMode="auto">
          <a:xfrm>
            <a:off x="3113088" y="571500"/>
            <a:ext cx="3160712" cy="523875"/>
          </a:xfrm>
          <a:prstGeom prst="rect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9pPr>
          </a:lstStyle>
          <a:p>
            <a:pPr eaLnBrk="1" hangingPunct="1">
              <a:defRPr/>
            </a:pPr>
            <a:r>
              <a:rPr lang="it-IT" altLang="it-IT" sz="2800" dirty="0"/>
              <a:t>Vita sott’ acqua </a:t>
            </a:r>
          </a:p>
        </p:txBody>
      </p:sp>
      <p:sp>
        <p:nvSpPr>
          <p:cNvPr id="25604" name="CasellaDiTesto 3"/>
          <p:cNvSpPr txBox="1">
            <a:spLocks noChangeArrowheads="1"/>
          </p:cNvSpPr>
          <p:nvPr/>
        </p:nvSpPr>
        <p:spPr bwMode="auto">
          <a:xfrm>
            <a:off x="574675" y="1433513"/>
            <a:ext cx="10193338" cy="954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9pPr>
          </a:lstStyle>
          <a:p>
            <a:pPr eaLnBrk="1" hangingPunct="1"/>
            <a:r>
              <a:rPr lang="it-IT" altLang="it-IT" sz="2800" b="1"/>
              <a:t>Conservare e utilizzare in modo durevole gli oceani ,i mari e le risorse marine per uno sviluppo sostenibile</a:t>
            </a:r>
          </a:p>
        </p:txBody>
      </p:sp>
      <p:pic>
        <p:nvPicPr>
          <p:cNvPr id="4" name="Immagine 3" descr="Immagine che contiene colorato, natura, colori, scogliera&#10;&#10;Descrizione generata automaticament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9498" y="2725944"/>
            <a:ext cx="4931923" cy="3287949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6" name="Immagine 5" descr="Immagine che contiene interni, colorato, natura, scogliera&#10;&#10;Descrizione generata automaticamente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42412" y="2609211"/>
            <a:ext cx="4647722" cy="2896643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9" name="CasellaDiTesto 4"/>
          <p:cNvSpPr txBox="1">
            <a:spLocks noChangeArrowheads="1"/>
          </p:cNvSpPr>
          <p:nvPr/>
        </p:nvSpPr>
        <p:spPr bwMode="auto">
          <a:xfrm>
            <a:off x="3163888" y="596900"/>
            <a:ext cx="2617787" cy="523875"/>
          </a:xfrm>
          <a:prstGeom prst="rect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9pPr>
          </a:lstStyle>
          <a:p>
            <a:pPr eaLnBrk="1" hangingPunct="1">
              <a:defRPr/>
            </a:pPr>
            <a:r>
              <a:rPr lang="it-IT" altLang="it-IT" sz="2800" dirty="0"/>
              <a:t>Vita sulla terra </a:t>
            </a:r>
          </a:p>
        </p:txBody>
      </p:sp>
      <p:sp>
        <p:nvSpPr>
          <p:cNvPr id="26627" name="CasellaDiTesto 5"/>
          <p:cNvSpPr txBox="1">
            <a:spLocks noChangeArrowheads="1"/>
          </p:cNvSpPr>
          <p:nvPr/>
        </p:nvSpPr>
        <p:spPr bwMode="auto">
          <a:xfrm>
            <a:off x="614363" y="1546225"/>
            <a:ext cx="10844212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9pPr>
          </a:lstStyle>
          <a:p>
            <a:pPr eaLnBrk="1" hangingPunct="1"/>
            <a:r>
              <a:rPr lang="it-IT" altLang="it-IT" sz="2000" b="1"/>
              <a:t>Proteggere , ripristinare e favorire un uso sostenibile dell’ ecosistema terrestre , contrastare la desertificazione , arrestare il degrado del terreno ,  fermare la perdita  dell’ a diversità biologica</a:t>
            </a:r>
          </a:p>
        </p:txBody>
      </p:sp>
      <p:sp>
        <p:nvSpPr>
          <p:cNvPr id="2" name="Rettangolo 1"/>
          <p:cNvSpPr/>
          <p:nvPr/>
        </p:nvSpPr>
        <p:spPr>
          <a:xfrm>
            <a:off x="438150" y="396875"/>
            <a:ext cx="2619375" cy="9239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it-IT" altLang="it-IT" sz="54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Goal 15 :</a:t>
            </a:r>
            <a:endParaRPr lang="it-IT" sz="540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pic>
        <p:nvPicPr>
          <p:cNvPr id="4" name="Immagine 3" descr="Immagine che contiene erba, esterni, cielo, albero&#10;&#10;Descrizione generata automaticament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8724" y="2353616"/>
            <a:ext cx="5769859" cy="353161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Immagine 5" descr="Immagine che contiene esterni, cielo, mammifero, giraffa&#10;&#10;Descrizione generata automaticamente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56363" y="2479675"/>
            <a:ext cx="5297487" cy="35321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tangolo 2"/>
          <p:cNvSpPr/>
          <p:nvPr/>
        </p:nvSpPr>
        <p:spPr>
          <a:xfrm>
            <a:off x="482600" y="388938"/>
            <a:ext cx="2511425" cy="9239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it-IT" sz="54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Goal 16:</a:t>
            </a:r>
          </a:p>
        </p:txBody>
      </p:sp>
      <p:sp>
        <p:nvSpPr>
          <p:cNvPr id="4" name="CasellaDiTesto 3"/>
          <p:cNvSpPr txBox="1"/>
          <p:nvPr/>
        </p:nvSpPr>
        <p:spPr>
          <a:xfrm>
            <a:off x="3063875" y="666750"/>
            <a:ext cx="4348163" cy="461963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it-IT" sz="2400" dirty="0"/>
              <a:t>Pace ,giustizia e istituzioni solide </a:t>
            </a:r>
          </a:p>
        </p:txBody>
      </p:sp>
      <p:sp>
        <p:nvSpPr>
          <p:cNvPr id="27652" name="CasellaDiTesto 4"/>
          <p:cNvSpPr txBox="1">
            <a:spLocks noChangeArrowheads="1"/>
          </p:cNvSpPr>
          <p:nvPr/>
        </p:nvSpPr>
        <p:spPr bwMode="auto">
          <a:xfrm>
            <a:off x="282575" y="1420813"/>
            <a:ext cx="11818938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9pPr>
          </a:lstStyle>
          <a:p>
            <a:r>
              <a:rPr lang="it-IT" altLang="it-IT" sz="2400" b="1" dirty="0"/>
              <a:t>Promuovere società pacifiche e più </a:t>
            </a:r>
            <a:r>
              <a:rPr lang="it-IT" altLang="it-IT" sz="2400" b="1" dirty="0" smtClean="0"/>
              <a:t>inclusive; </a:t>
            </a:r>
            <a:r>
              <a:rPr lang="it-IT" altLang="it-IT" sz="2400" b="1" dirty="0"/>
              <a:t>offrire l’ accesso alla giustizia per tutti e creare organismi </a:t>
            </a:r>
            <a:r>
              <a:rPr lang="it-IT" altLang="it-IT" sz="2400" b="1" dirty="0" err="1" smtClean="0"/>
              <a:t>efficienti,responsabili</a:t>
            </a:r>
            <a:r>
              <a:rPr lang="it-IT" altLang="it-IT" sz="2400" b="1" dirty="0" smtClean="0"/>
              <a:t> </a:t>
            </a:r>
            <a:r>
              <a:rPr lang="it-IT" altLang="it-IT" sz="2400" b="1" dirty="0"/>
              <a:t>e inclusivi a tutti i livelli </a:t>
            </a:r>
          </a:p>
        </p:txBody>
      </p:sp>
      <p:pic>
        <p:nvPicPr>
          <p:cNvPr id="27653" name="Immagine 6" descr="Immagine che contiene grafica vettoriale&#10;&#10;Descrizione generata automaticament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2575" y="2359025"/>
            <a:ext cx="4843463" cy="3757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Immagine 8" descr="Immagine che contiene testo&#10;&#10;Descrizione generata automaticamente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02094" y="2656137"/>
            <a:ext cx="5629072" cy="316230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tangolo 2"/>
          <p:cNvSpPr/>
          <p:nvPr/>
        </p:nvSpPr>
        <p:spPr>
          <a:xfrm>
            <a:off x="608013" y="346075"/>
            <a:ext cx="2568575" cy="92233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it-IT" sz="54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Goal 17 :</a:t>
            </a:r>
          </a:p>
        </p:txBody>
      </p:sp>
      <p:sp>
        <p:nvSpPr>
          <p:cNvPr id="4" name="CasellaDiTesto 3"/>
          <p:cNvSpPr txBox="1"/>
          <p:nvPr/>
        </p:nvSpPr>
        <p:spPr>
          <a:xfrm>
            <a:off x="3176588" y="739775"/>
            <a:ext cx="3432175" cy="40005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it-IT" sz="2000" dirty="0"/>
              <a:t>Partnership per gli obiettivi </a:t>
            </a:r>
          </a:p>
        </p:txBody>
      </p:sp>
      <p:sp>
        <p:nvSpPr>
          <p:cNvPr id="28676" name="CasellaDiTesto 4"/>
          <p:cNvSpPr txBox="1">
            <a:spLocks noChangeArrowheads="1"/>
          </p:cNvSpPr>
          <p:nvPr/>
        </p:nvSpPr>
        <p:spPr bwMode="auto">
          <a:xfrm>
            <a:off x="414338" y="1431925"/>
            <a:ext cx="11152187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9pPr>
          </a:lstStyle>
          <a:p>
            <a:r>
              <a:rPr lang="it-IT" altLang="it-IT" sz="2400" b="1"/>
              <a:t>Rafforzare</a:t>
            </a:r>
            <a:r>
              <a:rPr lang="it-IT" altLang="it-IT" sz="2000" b="1"/>
              <a:t> </a:t>
            </a:r>
            <a:r>
              <a:rPr lang="it-IT" altLang="it-IT" sz="2400" b="1"/>
              <a:t>i mezzi di attuazione e rinnovare il partenariato mondiale per lo sviluppo </a:t>
            </a:r>
          </a:p>
        </p:txBody>
      </p:sp>
      <p:pic>
        <p:nvPicPr>
          <p:cNvPr id="7" name="Immagine 6" descr="Immagine che contiene testo&#10;&#10;Descrizione generata automaticament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0800000" flipV="1">
            <a:off x="2488676" y="2290713"/>
            <a:ext cx="6281054" cy="383604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 descr="Immagine che contiene colorato&#10;&#10;Descrizione generata automaticament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0936" y="340489"/>
            <a:ext cx="11717517" cy="634670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Rettangolo 6"/>
          <p:cNvSpPr/>
          <p:nvPr/>
        </p:nvSpPr>
        <p:spPr>
          <a:xfrm>
            <a:off x="340936" y="3099310"/>
            <a:ext cx="11717516" cy="10156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it-IT" sz="60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Mettiamo mano sul nostro futuro</a:t>
            </a:r>
          </a:p>
        </p:txBody>
      </p:sp>
      <p:sp>
        <p:nvSpPr>
          <p:cNvPr id="29700" name="CasellaDiTesto 7"/>
          <p:cNvSpPr txBox="1">
            <a:spLocks noChangeArrowheads="1"/>
          </p:cNvSpPr>
          <p:nvPr/>
        </p:nvSpPr>
        <p:spPr bwMode="auto">
          <a:xfrm>
            <a:off x="448408" y="5656263"/>
            <a:ext cx="11610242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9pPr>
          </a:lstStyle>
          <a:p>
            <a:r>
              <a:rPr lang="it-IT" altLang="it-IT" sz="6600" dirty="0" smtClean="0">
                <a:solidFill>
                  <a:srgbClr val="FF0000"/>
                </a:solidFill>
                <a:latin typeface="Aldhabi" pitchFamily="2" charset="0"/>
                <a:cs typeface="Aldhabi" pitchFamily="2" charset="0"/>
              </a:rPr>
              <a:t>Serena De </a:t>
            </a:r>
            <a:r>
              <a:rPr lang="it-IT" altLang="it-IT" sz="6600" smtClean="0">
                <a:solidFill>
                  <a:srgbClr val="FF0000"/>
                </a:solidFill>
                <a:latin typeface="Aldhabi" pitchFamily="2" charset="0"/>
                <a:cs typeface="Aldhabi" pitchFamily="2" charset="0"/>
              </a:rPr>
              <a:t>Marco – Classe III A</a:t>
            </a:r>
            <a:endParaRPr lang="it-IT" altLang="it-IT" sz="6600" dirty="0">
              <a:solidFill>
                <a:srgbClr val="FF0000"/>
              </a:solidFill>
              <a:latin typeface="Aldhabi" pitchFamily="2" charset="0"/>
              <a:cs typeface="Aldhabi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720725" y="222250"/>
            <a:ext cx="10750550" cy="3683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it-IT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</a:rPr>
              <a:t>PER OTTENERE UNO SVILUPPO DELLE SOCIETA’ UMANE CHE SIA SOSTENIBILE E’NECESSARIO CHE: </a:t>
            </a:r>
            <a:endParaRPr lang="it-IT" dirty="0">
              <a:latin typeface="+mn-lt"/>
            </a:endParaRPr>
          </a:p>
        </p:txBody>
      </p:sp>
      <p:sp>
        <p:nvSpPr>
          <p:cNvPr id="3" name="CasellaDiTesto 2"/>
          <p:cNvSpPr txBox="1"/>
          <p:nvPr/>
        </p:nvSpPr>
        <p:spPr>
          <a:xfrm>
            <a:off x="465138" y="808038"/>
            <a:ext cx="6392862" cy="369411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marL="285750" indent="-285750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it-IT" dirty="0"/>
              <a:t> L’ intervento umano sia limitato entro le capacità di carico dei sistemi naturali conservandone la loro validità</a:t>
            </a:r>
          </a:p>
          <a:p>
            <a:pPr marL="285750" indent="-285750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it-IT" dirty="0"/>
          </a:p>
          <a:p>
            <a:pPr marL="285750" indent="-285750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it-IT" dirty="0"/>
              <a:t>Il progresso tecnologico per la produzioni di beni e servizi venga indirizzato all’ incremento dell’ efficienza piuttosto che all’ incremento del flusso di energia e materie prime </a:t>
            </a:r>
          </a:p>
          <a:p>
            <a:pPr marL="285750" indent="-285750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it-IT" dirty="0"/>
          </a:p>
          <a:p>
            <a:pPr marL="285750" indent="-285750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it-IT" dirty="0"/>
              <a:t>I livelli di prelievo delle risorse non rinnovabili non ecceda le loro capacità rigenerative </a:t>
            </a:r>
          </a:p>
          <a:p>
            <a:pPr marL="285750" indent="-285750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it-IT" dirty="0"/>
          </a:p>
          <a:p>
            <a:pPr marL="285750" indent="-285750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it-IT" dirty="0"/>
              <a:t>L’ emissione di scarti e di rifiuti dovuti al metabolismo dei sistemi sociali non ecceda la capacità di </a:t>
            </a:r>
            <a:r>
              <a:rPr lang="it-IT" dirty="0" err="1"/>
              <a:t>assimiliazione</a:t>
            </a:r>
            <a:r>
              <a:rPr lang="it-IT" dirty="0"/>
              <a:t> dei sistemi naturali </a:t>
            </a:r>
          </a:p>
        </p:txBody>
      </p:sp>
      <p:sp>
        <p:nvSpPr>
          <p:cNvPr id="4" name="CasellaDiTesto 3"/>
          <p:cNvSpPr txBox="1"/>
          <p:nvPr/>
        </p:nvSpPr>
        <p:spPr>
          <a:xfrm>
            <a:off x="7210425" y="1336675"/>
            <a:ext cx="4665663" cy="120015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it-IT" dirty="0"/>
              <a:t>Molte sono state le TAPPE DELLA SOSTENIBILITA’ negli ultimi decenni come : LA DICHIARAZIONE DI STOCCOLMA </a:t>
            </a:r>
            <a:endParaRPr lang="it-IT" dirty="0" smtClean="0"/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it-IT" dirty="0" smtClean="0"/>
              <a:t>SULL</a:t>
            </a:r>
            <a:r>
              <a:rPr lang="it-IT" dirty="0"/>
              <a:t>’ AMBIENTE UMANO  </a:t>
            </a:r>
            <a:r>
              <a:rPr lang="it-IT" dirty="0" smtClean="0"/>
              <a:t>del 1972, </a:t>
            </a:r>
            <a:endParaRPr lang="it-IT" dirty="0"/>
          </a:p>
        </p:txBody>
      </p:sp>
      <p:sp>
        <p:nvSpPr>
          <p:cNvPr id="5" name="CasellaDiTesto 4"/>
          <p:cNvSpPr txBox="1"/>
          <p:nvPr/>
        </p:nvSpPr>
        <p:spPr>
          <a:xfrm>
            <a:off x="7445375" y="3763963"/>
            <a:ext cx="3867150" cy="147637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it-IT" dirty="0"/>
              <a:t>f</a:t>
            </a:r>
            <a:r>
              <a:rPr lang="it-IT" dirty="0" smtClean="0"/>
              <a:t>ino </a:t>
            </a:r>
            <a:r>
              <a:rPr lang="it-IT" dirty="0"/>
              <a:t>ad arrivare al 2015 con il documento più  recente : L’AGENDA 2030 PER LO SVILUPPO SOSTENIBILE  e il suo compito è quello di agire per il futuro del </a:t>
            </a:r>
            <a:r>
              <a:rPr lang="it-IT" dirty="0" smtClean="0"/>
              <a:t>pianeta</a:t>
            </a:r>
            <a:endParaRPr lang="it-IT" dirty="0"/>
          </a:p>
        </p:txBody>
      </p:sp>
      <p:sp>
        <p:nvSpPr>
          <p:cNvPr id="6" name="Freccia in giù 5"/>
          <p:cNvSpPr/>
          <p:nvPr/>
        </p:nvSpPr>
        <p:spPr>
          <a:xfrm>
            <a:off x="9010835" y="2761967"/>
            <a:ext cx="736846" cy="843379"/>
          </a:xfrm>
          <a:prstGeom prst="downArrow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it-IT"/>
          </a:p>
        </p:txBody>
      </p:sp>
      <p:pic>
        <p:nvPicPr>
          <p:cNvPr id="7175" name="Immagine 7" descr="Immagine che contiene verdura&#10;&#10;Descrizione generata automaticament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725" y="4606925"/>
            <a:ext cx="4638675" cy="1860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639763" y="384175"/>
            <a:ext cx="9169400" cy="92392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it-IT" dirty="0"/>
              <a:t>L’ AGENDA 2030 PER LO SVILUPPO SOSTENIBILE E’ UN PROGRAMMA D’ AZIONE « </a:t>
            </a:r>
            <a:r>
              <a:rPr lang="it-IT" b="1" dirty="0"/>
              <a:t>PER LE PERSONE , IL PIANETA E LA PROSPERITA’»</a:t>
            </a:r>
            <a:r>
              <a:rPr lang="it-IT" dirty="0"/>
              <a:t> SCRITTO IL 25 SETTEMBRE 2015 DAI GOVERNI DI 193 PAESI MEMBRI DELLE NAZIONI UNITE , E APPROVATA DALL’ ONU </a:t>
            </a:r>
          </a:p>
        </p:txBody>
      </p:sp>
      <p:sp>
        <p:nvSpPr>
          <p:cNvPr id="3" name="CasellaDiTesto 2"/>
          <p:cNvSpPr txBox="1"/>
          <p:nvPr/>
        </p:nvSpPr>
        <p:spPr>
          <a:xfrm>
            <a:off x="5994400" y="1504950"/>
            <a:ext cx="5735638" cy="1477963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it-IT" dirty="0"/>
              <a:t>Tutto il mondo è chiamato a sostenere un programma impegnativo , infatti l’ agenda è fatta da </a:t>
            </a:r>
            <a:r>
              <a:rPr lang="it-IT" b="1" dirty="0"/>
              <a:t>17 obiettivi (</a:t>
            </a:r>
            <a:r>
              <a:rPr lang="it-IT" dirty="0"/>
              <a:t>divisi in 169 sotto-obiettivi )</a:t>
            </a:r>
            <a:r>
              <a:rPr lang="it-IT" b="1" dirty="0"/>
              <a:t> </a:t>
            </a:r>
            <a:r>
              <a:rPr lang="it-IT" dirty="0"/>
              <a:t>per lo sviluppo sostenibile : </a:t>
            </a:r>
            <a:r>
              <a:rPr lang="it-IT" b="1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Sustainable</a:t>
            </a:r>
            <a:r>
              <a:rPr lang="it-IT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it-IT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Development goals (</a:t>
            </a:r>
            <a:r>
              <a:rPr lang="it-IT" b="1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SDGs</a:t>
            </a:r>
            <a:r>
              <a:rPr lang="it-IT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), </a:t>
            </a:r>
            <a:r>
              <a:rPr lang="it-IT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it-IT" dirty="0"/>
              <a:t>che devono essere raggiunti entro il 2030 </a:t>
            </a:r>
          </a:p>
        </p:txBody>
      </p:sp>
      <p:sp>
        <p:nvSpPr>
          <p:cNvPr id="4" name="CasellaDiTesto 3"/>
          <p:cNvSpPr txBox="1"/>
          <p:nvPr/>
        </p:nvSpPr>
        <p:spPr>
          <a:xfrm>
            <a:off x="4565650" y="3290888"/>
            <a:ext cx="6915150" cy="1754187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it-IT" dirty="0"/>
              <a:t>L’agenda 2030 sostituisce i precedenti obiettivi delle varie tappe con un programma che configura un </a:t>
            </a:r>
            <a:r>
              <a:rPr lang="it-IT" b="1" dirty="0"/>
              <a:t>NUOVO MODELLO DI SVILUPPO </a:t>
            </a:r>
            <a:r>
              <a:rPr lang="it-IT" dirty="0"/>
              <a:t>nel quale si integrano le dimensioni </a:t>
            </a:r>
            <a:r>
              <a:rPr lang="it-IT" b="1" dirty="0"/>
              <a:t>sociali ,economiche e ambientali.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it-IT" dirty="0"/>
              <a:t>Tutti i paesi sono chiamati a contribuire alla </a:t>
            </a:r>
            <a:r>
              <a:rPr lang="it-IT" dirty="0" smtClean="0"/>
              <a:t>costruzione </a:t>
            </a:r>
            <a:r>
              <a:rPr lang="it-IT" dirty="0"/>
              <a:t>di un mondo equo ,senza distinzioni tra i diversi livelli di sviluppo ,tra le aree più ricche e quelle più povere. </a:t>
            </a:r>
          </a:p>
        </p:txBody>
      </p:sp>
      <p:sp>
        <p:nvSpPr>
          <p:cNvPr id="6" name="CasellaDiTesto 5"/>
          <p:cNvSpPr txBox="1"/>
          <p:nvPr/>
        </p:nvSpPr>
        <p:spPr>
          <a:xfrm>
            <a:off x="901700" y="5273675"/>
            <a:ext cx="9934575" cy="120015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it-IT" dirty="0"/>
              <a:t>I 17 goals fanno riferimento a questioni importanti per lo sviluppo che prendono in considerazioni le 3</a:t>
            </a:r>
            <a:r>
              <a:rPr lang="it-IT" b="1" dirty="0"/>
              <a:t> DIMENSIONI DELLO SVILUPPO SOSTENIBILE : POVERTA’, a lottare contro L’INUGUAGLIANZA ad affrontare i CAMBIAMENTI CLIMATICI , e a costruire società pacifiche che rispettano i DIRITTI UMANI </a:t>
            </a:r>
            <a:endParaRPr lang="it-IT" dirty="0"/>
          </a:p>
        </p:txBody>
      </p:sp>
      <p:pic>
        <p:nvPicPr>
          <p:cNvPr id="13" name="Immagine 12" descr="Immagine che contiene porcellana&#10;&#10;Descrizione generata automaticament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0708" y="1776014"/>
            <a:ext cx="3481217" cy="231659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0070C0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1784757" y="375386"/>
            <a:ext cx="9254046" cy="36933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it-IT" b="1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  <a:latin typeface="+mn-lt"/>
              </a:rPr>
              <a:t>I 17 GOALS e i 169 SOTTO-OBIETTIVI costituiscono il nucleo dell’ agenda 2030  </a:t>
            </a:r>
          </a:p>
        </p:txBody>
      </p:sp>
      <p:pic>
        <p:nvPicPr>
          <p:cNvPr id="9219" name="Immagine 5" descr="Immagine che contiene testo, screenshot, parcheggio&#10;&#10;Descrizione generata automaticament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6155" t="3058" r="-6689" b="-8121"/>
          <a:stretch>
            <a:fillRect/>
          </a:stretch>
        </p:blipFill>
        <p:spPr bwMode="auto">
          <a:xfrm>
            <a:off x="-360363" y="744538"/>
            <a:ext cx="12912726" cy="6354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388295" y="489734"/>
            <a:ext cx="9144000" cy="587853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it-IT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+mn-lt"/>
              </a:rPr>
              <a:t>Essi sono :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it-IT" b="1" dirty="0">
              <a:ln w="9525">
                <a:solidFill>
                  <a:schemeClr val="bg1"/>
                </a:solidFill>
                <a:prstDash val="solid"/>
              </a:ln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  <a:latin typeface="+mn-lt"/>
            </a:endParaRPr>
          </a:p>
          <a:p>
            <a:pPr marL="342900" indent="-342900" eaLnBrk="1" fontAlgn="auto" hangingPunct="1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it-IT" sz="20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Sconfiggere la povertà</a:t>
            </a:r>
          </a:p>
          <a:p>
            <a:pPr marL="342900" indent="-342900" eaLnBrk="1" fontAlgn="auto" hangingPunct="1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it-IT" sz="20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Sconfiggere la fame </a:t>
            </a:r>
          </a:p>
          <a:p>
            <a:pPr marL="342900" indent="-342900" eaLnBrk="1" fontAlgn="auto" hangingPunct="1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it-IT" sz="20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Salute e benessere </a:t>
            </a:r>
          </a:p>
          <a:p>
            <a:pPr marL="342900" indent="-342900" eaLnBrk="1" fontAlgn="auto" hangingPunct="1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it-IT" sz="20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Istruzione di qualità</a:t>
            </a:r>
          </a:p>
          <a:p>
            <a:pPr marL="342900" indent="-342900" eaLnBrk="1" fontAlgn="auto" hangingPunct="1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it-IT" sz="20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Parità di genere </a:t>
            </a:r>
          </a:p>
          <a:p>
            <a:pPr marL="342900" indent="-342900" eaLnBrk="1" fontAlgn="auto" hangingPunct="1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it-IT" sz="20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Acqua pulita e servizi igienico-sanitari </a:t>
            </a:r>
          </a:p>
          <a:p>
            <a:pPr marL="342900" indent="-342900" eaLnBrk="1" fontAlgn="auto" hangingPunct="1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it-IT" sz="20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Energia pulita e accessibile</a:t>
            </a:r>
          </a:p>
          <a:p>
            <a:pPr marL="342900" indent="-342900" eaLnBrk="1" fontAlgn="auto" hangingPunct="1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it-IT" sz="20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Lavoro dignitoso e crescita economica </a:t>
            </a:r>
          </a:p>
          <a:p>
            <a:pPr marL="342900" indent="-342900" eaLnBrk="1" fontAlgn="auto" hangingPunct="1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it-IT" sz="20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Imprese</a:t>
            </a:r>
            <a:r>
              <a:rPr lang="it-IT" sz="20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, innovazione </a:t>
            </a:r>
            <a:r>
              <a:rPr lang="it-IT" sz="20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e infrastrutture </a:t>
            </a:r>
          </a:p>
          <a:p>
            <a:pPr marL="342900" indent="-342900" eaLnBrk="1" fontAlgn="auto" hangingPunct="1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it-IT" sz="20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Ridurre le disuguaglianze </a:t>
            </a:r>
          </a:p>
          <a:p>
            <a:pPr marL="342900" indent="-342900" eaLnBrk="1" fontAlgn="auto" hangingPunct="1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it-IT" sz="20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Città e comunità sostenibili</a:t>
            </a:r>
          </a:p>
          <a:p>
            <a:pPr marL="342900" indent="-342900" eaLnBrk="1" fontAlgn="auto" hangingPunct="1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it-IT" sz="20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Consumo e produzioni responsabili </a:t>
            </a:r>
          </a:p>
          <a:p>
            <a:pPr marL="342900" indent="-342900" eaLnBrk="1" fontAlgn="auto" hangingPunct="1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it-IT" sz="20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Lotta contro il cambiamento climatico </a:t>
            </a:r>
          </a:p>
          <a:p>
            <a:pPr marL="342900" indent="-342900" eaLnBrk="1" fontAlgn="auto" hangingPunct="1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it-IT" sz="20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Vita sott’ acqua </a:t>
            </a:r>
          </a:p>
          <a:p>
            <a:pPr marL="342900" indent="-342900" eaLnBrk="1" fontAlgn="auto" hangingPunct="1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it-IT" sz="20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Vita sulla terra </a:t>
            </a:r>
          </a:p>
          <a:p>
            <a:pPr marL="342900" indent="-342900" eaLnBrk="1" fontAlgn="auto" hangingPunct="1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it-IT" sz="20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Pace , giustizia e istituzioni solide </a:t>
            </a:r>
          </a:p>
          <a:p>
            <a:pPr marL="342900" indent="-342900" eaLnBrk="1" fontAlgn="auto" hangingPunct="1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it-IT" sz="20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Partnership per gli obiettivi  </a:t>
            </a:r>
          </a:p>
        </p:txBody>
      </p:sp>
      <p:pic>
        <p:nvPicPr>
          <p:cNvPr id="6" name="Immagine 5" descr="Immagine che contiene testo, bicicletta&#10;&#10;Descrizione generata automaticament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91372" y="0"/>
            <a:ext cx="5930583" cy="375444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10244" name="Immagin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77325" y="4041775"/>
            <a:ext cx="2239963" cy="2622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CasellaDiTesto 4"/>
          <p:cNvSpPr txBox="1">
            <a:spLocks noChangeArrowheads="1"/>
          </p:cNvSpPr>
          <p:nvPr/>
        </p:nvSpPr>
        <p:spPr bwMode="auto">
          <a:xfrm>
            <a:off x="2608263" y="688975"/>
            <a:ext cx="3108325" cy="376238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9pPr>
          </a:lstStyle>
          <a:p>
            <a:pPr eaLnBrk="1" hangingPunct="1">
              <a:defRPr/>
            </a:pPr>
            <a:r>
              <a:rPr lang="it-IT" altLang="it-IT" dirty="0"/>
              <a:t>SCONFIGGERE LA POVERTA’</a:t>
            </a:r>
          </a:p>
        </p:txBody>
      </p:sp>
      <p:sp>
        <p:nvSpPr>
          <p:cNvPr id="2" name="CasellaDiTesto 5"/>
          <p:cNvSpPr txBox="1">
            <a:spLocks noChangeArrowheads="1"/>
          </p:cNvSpPr>
          <p:nvPr/>
        </p:nvSpPr>
        <p:spPr bwMode="auto">
          <a:xfrm>
            <a:off x="6708775" y="944563"/>
            <a:ext cx="4049713" cy="1570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9pPr>
          </a:lstStyle>
          <a:p>
            <a:pPr eaLnBrk="1" hangingPunct="1"/>
            <a:r>
              <a:rPr lang="it-IT" altLang="it-IT" sz="3200" b="1"/>
              <a:t>Porre fine ad ogni forma di povertà nel mondo </a:t>
            </a:r>
          </a:p>
        </p:txBody>
      </p:sp>
      <p:sp>
        <p:nvSpPr>
          <p:cNvPr id="7" name="CasellaDiTesto 6"/>
          <p:cNvSpPr txBox="1"/>
          <p:nvPr/>
        </p:nvSpPr>
        <p:spPr>
          <a:xfrm>
            <a:off x="-1885950" y="554038"/>
            <a:ext cx="6742113" cy="64611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it-IT" altLang="it-IT" sz="36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GOAL 1 :</a:t>
            </a:r>
            <a:endParaRPr lang="it-IT" sz="360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pic>
        <p:nvPicPr>
          <p:cNvPr id="5" name="Immagin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2450" y="1546698"/>
            <a:ext cx="5284318" cy="295921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10" name="Immagine 9" descr="Immagine che contiene mappa&#10;&#10;Descrizione generata automaticamente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0" y="3429000"/>
            <a:ext cx="5679816" cy="2751712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CasellaDiTesto 2"/>
          <p:cNvSpPr txBox="1">
            <a:spLocks noChangeArrowheads="1"/>
          </p:cNvSpPr>
          <p:nvPr/>
        </p:nvSpPr>
        <p:spPr bwMode="auto">
          <a:xfrm>
            <a:off x="2724150" y="517525"/>
            <a:ext cx="3686175" cy="523875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9pPr>
          </a:lstStyle>
          <a:p>
            <a:pPr eaLnBrk="1" hangingPunct="1">
              <a:defRPr/>
            </a:pPr>
            <a:r>
              <a:rPr lang="it-IT" altLang="it-IT" sz="2800" dirty="0"/>
              <a:t>Sconfiggere la fame </a:t>
            </a:r>
          </a:p>
        </p:txBody>
      </p:sp>
      <p:sp>
        <p:nvSpPr>
          <p:cNvPr id="2" name="CasellaDiTesto 3"/>
          <p:cNvSpPr txBox="1">
            <a:spLocks noChangeArrowheads="1"/>
          </p:cNvSpPr>
          <p:nvPr/>
        </p:nvSpPr>
        <p:spPr bwMode="auto">
          <a:xfrm>
            <a:off x="711200" y="1514475"/>
            <a:ext cx="5797550" cy="157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9pPr>
          </a:lstStyle>
          <a:p>
            <a:pPr eaLnBrk="1" hangingPunct="1"/>
            <a:r>
              <a:rPr lang="it-IT" altLang="it-IT" sz="2400" b="1"/>
              <a:t>Porre fine alla fame ,raggiungere la sicurezza alimentare ,migliorare la nutrizione , promuovere un’ agricoltura sostenibile </a:t>
            </a:r>
          </a:p>
        </p:txBody>
      </p:sp>
      <p:sp>
        <p:nvSpPr>
          <p:cNvPr id="7" name="CasellaDiTesto 6"/>
          <p:cNvSpPr txBox="1"/>
          <p:nvPr/>
        </p:nvSpPr>
        <p:spPr>
          <a:xfrm>
            <a:off x="-234950" y="425450"/>
            <a:ext cx="3376613" cy="7064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it-IT" altLang="it-IT" sz="40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Goal 2:</a:t>
            </a:r>
            <a:endParaRPr lang="it-IT" sz="400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pic>
        <p:nvPicPr>
          <p:cNvPr id="5" name="Immagine 4" descr="Immagine che contiene persona, antropode, granchio&#10;&#10;Descrizione generata automaticament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10528" y="1424758"/>
            <a:ext cx="4988619" cy="331969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Immagine 7" descr="Immagine che contiene pianta&#10;&#10;Descrizione generata automaticamente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4513" y="3558707"/>
            <a:ext cx="4095040" cy="2725063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CasellaDiTesto 2"/>
          <p:cNvSpPr txBox="1">
            <a:spLocks noChangeArrowheads="1"/>
          </p:cNvSpPr>
          <p:nvPr/>
        </p:nvSpPr>
        <p:spPr bwMode="auto">
          <a:xfrm>
            <a:off x="3200400" y="825500"/>
            <a:ext cx="2895600" cy="461963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9pPr>
          </a:lstStyle>
          <a:p>
            <a:pPr eaLnBrk="1" hangingPunct="1">
              <a:defRPr/>
            </a:pPr>
            <a:r>
              <a:rPr lang="it-IT" altLang="it-IT" sz="2400" dirty="0"/>
              <a:t>Salute e benessere</a:t>
            </a:r>
          </a:p>
        </p:txBody>
      </p:sp>
      <p:sp>
        <p:nvSpPr>
          <p:cNvPr id="3" name="CasellaDiTesto 3"/>
          <p:cNvSpPr txBox="1">
            <a:spLocks noChangeArrowheads="1"/>
          </p:cNvSpPr>
          <p:nvPr/>
        </p:nvSpPr>
        <p:spPr bwMode="auto">
          <a:xfrm>
            <a:off x="1244600" y="1936750"/>
            <a:ext cx="6807200" cy="1076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9pPr>
          </a:lstStyle>
          <a:p>
            <a:pPr eaLnBrk="1" hangingPunct="1"/>
            <a:r>
              <a:rPr lang="it-IT" altLang="it-IT" sz="3200" b="1"/>
              <a:t>Assicurare la salute e il benessere per tutti e tutte le città</a:t>
            </a:r>
          </a:p>
        </p:txBody>
      </p:sp>
      <p:sp>
        <p:nvSpPr>
          <p:cNvPr id="2" name="Rettangolo 1"/>
          <p:cNvSpPr/>
          <p:nvPr/>
        </p:nvSpPr>
        <p:spPr>
          <a:xfrm>
            <a:off x="414338" y="547688"/>
            <a:ext cx="2151062" cy="9239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it-IT" altLang="it-IT" sz="54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Goal 3:</a:t>
            </a:r>
            <a:endParaRPr lang="it-IT" sz="540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pic>
        <p:nvPicPr>
          <p:cNvPr id="4" name="Immagin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21949" y="3013727"/>
            <a:ext cx="7054646" cy="329673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ase">
  <a:themeElements>
    <a:clrScheme name="Verde">
      <a:dk1>
        <a:sysClr val="windowText" lastClr="000000"/>
      </a:dk1>
      <a:lt1>
        <a:sysClr val="window" lastClr="FFFFFF"/>
      </a:lt1>
      <a:dk2>
        <a:srgbClr val="455F51"/>
      </a:dk2>
      <a:lt2>
        <a:srgbClr val="E3DED1"/>
      </a:lt2>
      <a:accent1>
        <a:srgbClr val="549E39"/>
      </a:accent1>
      <a:accent2>
        <a:srgbClr val="8AB833"/>
      </a:accent2>
      <a:accent3>
        <a:srgbClr val="C0CF3A"/>
      </a:accent3>
      <a:accent4>
        <a:srgbClr val="029676"/>
      </a:accent4>
      <a:accent5>
        <a:srgbClr val="4AB5C4"/>
      </a:accent5>
      <a:accent6>
        <a:srgbClr val="0989B1"/>
      </a:accent6>
      <a:hlink>
        <a:srgbClr val="6B9F25"/>
      </a:hlink>
      <a:folHlink>
        <a:srgbClr val="BA6906"/>
      </a:folHlink>
    </a:clrScheme>
    <a:fontScheme name="Base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Base">
      <a:fillStyleLst>
        <a:solidFill>
          <a:schemeClr val="phClr"/>
        </a:solidFill>
        <a:solidFill>
          <a:schemeClr val="phClr">
            <a:tint val="55000"/>
            <a:satMod val="13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  <a:satMod val="105000"/>
              </a:schemeClr>
            </a:gs>
            <a:gs pos="100000">
              <a:schemeClr val="phClr"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27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95000"/>
            <a:satMod val="140000"/>
          </a:schemeClr>
        </a:solidFill>
        <a:solidFill>
          <a:schemeClr val="phClr">
            <a:tint val="90000"/>
            <a:shade val="85000"/>
            <a:satMod val="160000"/>
            <a:lumMod val="11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sis" id="{5665723A-49BA-4B57-8411-A56F8F207965}" vid="{90E45F77-AEFC-46EF-A7C1-5B338C297B0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TM03457444[[fn=Base]]</Template>
  <TotalTime>752</TotalTime>
  <Words>1472</Words>
  <Application>Microsoft Office PowerPoint</Application>
  <PresentationFormat>Widescreen</PresentationFormat>
  <Paragraphs>134</Paragraphs>
  <Slides>25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25</vt:i4>
      </vt:variant>
    </vt:vector>
  </HeadingPairs>
  <TitlesOfParts>
    <vt:vector size="29" baseType="lpstr">
      <vt:lpstr>Aldhabi</vt:lpstr>
      <vt:lpstr>Arial</vt:lpstr>
      <vt:lpstr>Corbel</vt:lpstr>
      <vt:lpstr>Base</vt:lpstr>
      <vt:lpstr>L’ agenda  2030 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Mara Pia De Marco</dc:creator>
  <cp:lastModifiedBy>Utente Windows</cp:lastModifiedBy>
  <cp:revision>64</cp:revision>
  <dcterms:created xsi:type="dcterms:W3CDTF">2020-12-29T14:46:05Z</dcterms:created>
  <dcterms:modified xsi:type="dcterms:W3CDTF">2021-01-31T16:43:30Z</dcterms:modified>
</cp:coreProperties>
</file>