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0" r:id="rId1"/>
  </p:sldMasterIdLst>
  <p:sldIdLst>
    <p:sldId id="257" r:id="rId2"/>
    <p:sldId id="258" r:id="rId3"/>
    <p:sldId id="259" r:id="rId4"/>
    <p:sldId id="260" r:id="rId5"/>
    <p:sldId id="261" r:id="rId6"/>
    <p:sldId id="262" r:id="rId7"/>
    <p:sldId id="263" r:id="rId8"/>
    <p:sldId id="264" r:id="rId9"/>
    <p:sldId id="268"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91576" autoAdjust="0"/>
  </p:normalViewPr>
  <p:slideViewPr>
    <p:cSldViewPr snapToGrid="0">
      <p:cViewPr varScale="1">
        <p:scale>
          <a:sx n="106" d="100"/>
          <a:sy n="106" d="100"/>
        </p:scale>
        <p:origin x="786"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A9E926A5-6160-418D-B60C-50E6A522E682}" type="slidenum">
              <a:rPr lang="it-IT" smtClean="0"/>
              <a:t>‹N›</a:t>
            </a:fld>
            <a:endParaRPr lang="it-IT"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05445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3724417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238967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38898942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A9E926A5-6160-418D-B60C-50E6A522E682}" type="slidenum">
              <a:rPr lang="it-IT" smtClean="0"/>
              <a:t>‹N›</a:t>
            </a:fld>
            <a:endParaRPr lang="it-IT"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4585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1149290186"/>
      </p:ext>
    </p:extLst>
  </p:cSld>
  <p:clrMapOvr>
    <a:masterClrMapping/>
  </p:clrMapOvr>
  <p:timing>
    <p:tnLst>
      <p:par>
        <p:cTn id="1" dur="indefinite" restart="never" nodeType="tmRoot"/>
      </p:par>
    </p:tnLst>
  </p:timing>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1097280" y="2582334"/>
            <a:ext cx="4937760" cy="337820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217920" y="2582334"/>
            <a:ext cx="4937760" cy="337820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62820046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22718109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it-IT" dirty="0"/>
          </a:p>
        </p:txBody>
      </p:sp>
      <p:sp>
        <p:nvSpPr>
          <p:cNvPr id="9" name="Slide Number Placeholder 8"/>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132466979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D842B62-FDD4-4D06-970D-6BBEE16EC9C6}" type="datetimeFigureOut">
              <a:rPr lang="it-IT" smtClean="0"/>
              <a:t>31/01/2021</a:t>
            </a:fld>
            <a:endParaRPr lang="it-IT"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it-IT"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9E926A5-6160-418D-B60C-50E6A522E682}" type="slidenum">
              <a:rPr lang="it-IT" smtClean="0"/>
              <a:t>‹N›</a:t>
            </a:fld>
            <a:endParaRPr lang="it-IT" dirty="0"/>
          </a:p>
        </p:txBody>
      </p:sp>
    </p:spTree>
    <p:extLst>
      <p:ext uri="{BB962C8B-B14F-4D97-AF65-F5344CB8AC3E}">
        <p14:creationId xmlns:p14="http://schemas.microsoft.com/office/powerpoint/2010/main" val="316640829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smtClean="0"/>
              <a:t>Fare clic sull'icona per inserire un'immagine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6D842B62-FDD4-4D06-970D-6BBEE16EC9C6}" type="datetimeFigureOut">
              <a:rPr lang="it-IT" smtClean="0"/>
              <a:t>31/01/2021</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A9E926A5-6160-418D-B60C-50E6A522E682}" type="slidenum">
              <a:rPr lang="it-IT" smtClean="0"/>
              <a:t>‹N›</a:t>
            </a:fld>
            <a:endParaRPr lang="it-IT" dirty="0"/>
          </a:p>
        </p:txBody>
      </p:sp>
    </p:spTree>
    <p:extLst>
      <p:ext uri="{BB962C8B-B14F-4D97-AF65-F5344CB8AC3E}">
        <p14:creationId xmlns:p14="http://schemas.microsoft.com/office/powerpoint/2010/main" val="4215750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D842B62-FDD4-4D06-970D-6BBEE16EC9C6}" type="datetimeFigureOut">
              <a:rPr lang="it-IT" smtClean="0"/>
              <a:t>31/01/2021</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9E926A5-6160-418D-B60C-50E6A522E682}" type="slidenum">
              <a:rPr lang="it-IT" smtClean="0"/>
              <a:t>‹N›</a:t>
            </a:fld>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8164050"/>
      </p:ext>
    </p:extLst>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 Id="rId4" Type="http://schemas.openxmlformats.org/officeDocument/2006/relationships/image" Target="../media/image33.jpg"/></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7.xml"/><Relationship Id="rId4" Type="http://schemas.openxmlformats.org/officeDocument/2006/relationships/image" Target="../media/image36.jp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7.xml"/><Relationship Id="rId4" Type="http://schemas.openxmlformats.org/officeDocument/2006/relationships/image" Target="../media/image53.jpg"/></Relationships>
</file>

<file path=ppt/slides/_rels/slide2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it.wikipedia.org/wiki/Sviluppo_economico" TargetMode="External"/><Relationship Id="rId7" Type="http://schemas.openxmlformats.org/officeDocument/2006/relationships/hyperlink" Target="https://it.wikipedia.org/wiki/Sostenibilit%C3%A0" TargetMode="External"/><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hyperlink" Target="https://it.wikipedia.org/wiki/Economia_sostenibile" TargetMode="External"/><Relationship Id="rId5" Type="http://schemas.openxmlformats.org/officeDocument/2006/relationships/hyperlink" Target="https://it.wikipedia.org/wiki/Ambiente_naturale" TargetMode="External"/><Relationship Id="rId4" Type="http://schemas.openxmlformats.org/officeDocument/2006/relationships/hyperlink" Target="https://it.wikipedia.org/wiki/Biodiversit%C3%A0"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it.wikipedia.org/wiki/Democrazia" TargetMode="External"/><Relationship Id="rId3" Type="http://schemas.openxmlformats.org/officeDocument/2006/relationships/hyperlink" Target="https://it.wikipedia.org/wiki/Reddito" TargetMode="External"/><Relationship Id="rId7" Type="http://schemas.openxmlformats.org/officeDocument/2006/relationships/hyperlink" Target="https://it.wikipedia.org/wiki/Salute" TargetMode="External"/><Relationship Id="rId12" Type="http://schemas.openxmlformats.org/officeDocument/2006/relationships/hyperlink" Target="https://it.wikipedia.org/wiki/Risorse_naturali" TargetMode="External"/><Relationship Id="rId2" Type="http://schemas.openxmlformats.org/officeDocument/2006/relationships/image" Target="../media/image4.emf"/><Relationship Id="rId1" Type="http://schemas.openxmlformats.org/officeDocument/2006/relationships/slideLayout" Target="../slideLayouts/slideLayout7.xml"/><Relationship Id="rId6" Type="http://schemas.openxmlformats.org/officeDocument/2006/relationships/hyperlink" Target="https://it.wikipedia.org/wiki/Benessere" TargetMode="External"/><Relationship Id="rId11" Type="http://schemas.openxmlformats.org/officeDocument/2006/relationships/hyperlink" Target="https://it.wikipedia.org/wiki/Riproducibilit%C3%A0" TargetMode="External"/><Relationship Id="rId5" Type="http://schemas.openxmlformats.org/officeDocument/2006/relationships/hyperlink" Target="https://it.wikipedia.org/wiki/Popolazione" TargetMode="External"/><Relationship Id="rId10" Type="http://schemas.openxmlformats.org/officeDocument/2006/relationships/hyperlink" Target="https://it.wikipedia.org/wiki/Qualit%C3%A0_(economia)" TargetMode="External"/><Relationship Id="rId4" Type="http://schemas.openxmlformats.org/officeDocument/2006/relationships/hyperlink" Target="https://it.wikipedia.org/wiki/Lavoro" TargetMode="External"/><Relationship Id="rId9" Type="http://schemas.openxmlformats.org/officeDocument/2006/relationships/hyperlink" Target="https://it.wikipedia.org/wiki/Giustizi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299" y="470652"/>
            <a:ext cx="5250822" cy="1384619"/>
          </a:xfrm>
          <a:prstGeom prst="rect">
            <a:avLst/>
          </a:prstGeom>
        </p:spPr>
      </p:pic>
      <p:sp>
        <p:nvSpPr>
          <p:cNvPr id="3" name="Rettangolo 2"/>
          <p:cNvSpPr/>
          <p:nvPr/>
        </p:nvSpPr>
        <p:spPr>
          <a:xfrm>
            <a:off x="595423" y="2169043"/>
            <a:ext cx="11270511" cy="4031873"/>
          </a:xfrm>
          <a:prstGeom prst="rect">
            <a:avLst/>
          </a:prstGeom>
        </p:spPr>
        <p:txBody>
          <a:bodyPr wrap="square">
            <a:spAutoFit/>
          </a:bodyPr>
          <a:lstStyle/>
          <a:p>
            <a:endParaRPr lang="it-IT" sz="3200" b="1" dirty="0" smtClean="0">
              <a:solidFill>
                <a:schemeClr val="accent1">
                  <a:lumMod val="75000"/>
                </a:schemeClr>
              </a:solidFill>
              <a:latin typeface="Aparajita" panose="020B0604020202020204" pitchFamily="34" charset="0"/>
              <a:cs typeface="Aparajita" panose="020B0604020202020204" pitchFamily="34" charset="0"/>
            </a:endParaRPr>
          </a:p>
          <a:p>
            <a:r>
              <a:rPr lang="it-IT" sz="3200" b="1" dirty="0" smtClean="0">
                <a:solidFill>
                  <a:schemeClr val="accent1">
                    <a:lumMod val="75000"/>
                  </a:schemeClr>
                </a:solidFill>
                <a:latin typeface="Aparajita" panose="020B0604020202020204" pitchFamily="34" charset="0"/>
                <a:cs typeface="Aparajita" panose="020B0604020202020204" pitchFamily="34" charset="0"/>
              </a:rPr>
              <a:t>CHE </a:t>
            </a:r>
            <a:r>
              <a:rPr lang="it-IT" sz="3200" b="1" dirty="0">
                <a:solidFill>
                  <a:schemeClr val="accent1">
                    <a:lumMod val="75000"/>
                  </a:schemeClr>
                </a:solidFill>
                <a:latin typeface="Aparajita" panose="020B0604020202020204" pitchFamily="34" charset="0"/>
                <a:cs typeface="Aparajita" panose="020B0604020202020204" pitchFamily="34" charset="0"/>
              </a:rPr>
              <a:t>COS’È L’AGENDA 2030? </a:t>
            </a:r>
            <a:endParaRPr lang="it-IT" sz="3200" b="1" dirty="0" smtClean="0">
              <a:solidFill>
                <a:schemeClr val="accent1">
                  <a:lumMod val="75000"/>
                </a:schemeClr>
              </a:solidFill>
              <a:latin typeface="Aparajita" panose="020B0604020202020204" pitchFamily="34" charset="0"/>
              <a:cs typeface="Aparajita" panose="020B0604020202020204" pitchFamily="34" charset="0"/>
            </a:endParaRPr>
          </a:p>
          <a:p>
            <a:endParaRPr lang="it-IT" sz="3200" dirty="0">
              <a:solidFill>
                <a:srgbClr val="000099"/>
              </a:solidFill>
              <a:latin typeface="Calibri" panose="020F0502020204030204" pitchFamily="34" charset="0"/>
            </a:endParaRPr>
          </a:p>
          <a:p>
            <a:pPr algn="just"/>
            <a:r>
              <a:rPr lang="it-IT" sz="3200" b="1" dirty="0">
                <a:latin typeface="Book Antiqua" panose="02040602050305030304" pitchFamily="18" charset="0"/>
              </a:rPr>
              <a:t>L’agenda 2030 per lo sviluppo sostenibile è un programma d’azione per le persone e il pianeta sottoscritto dal settembre 2015 dai governi dei 193 Paesi membri dell’ONU. </a:t>
            </a:r>
            <a:endParaRPr lang="it-IT" sz="3200" dirty="0">
              <a:latin typeface="Book Antiqua" panose="02040602050305030304" pitchFamily="18" charset="0"/>
            </a:endParaRPr>
          </a:p>
          <a:p>
            <a:pPr algn="just"/>
            <a:r>
              <a:rPr lang="it-IT" sz="3200" b="1" dirty="0">
                <a:latin typeface="Book Antiqua" panose="02040602050305030304" pitchFamily="18" charset="0"/>
              </a:rPr>
              <a:t>Essa ingloba 17 Obiettivi per lo sviluppo sostenibile che i Paesi si sono impegnati a raggiungere entro il 2030. </a:t>
            </a:r>
            <a:endParaRPr lang="it-IT" sz="3200" dirty="0">
              <a:latin typeface="Book Antiqua" panose="02040602050305030304" pitchFamily="18" charset="0"/>
            </a:endParaRPr>
          </a:p>
        </p:txBody>
      </p:sp>
      <p:sp>
        <p:nvSpPr>
          <p:cNvPr id="4" name="CasellaDiTesto 3"/>
          <p:cNvSpPr txBox="1"/>
          <p:nvPr/>
        </p:nvSpPr>
        <p:spPr>
          <a:xfrm>
            <a:off x="9370337" y="1032095"/>
            <a:ext cx="2417275" cy="646331"/>
          </a:xfrm>
          <a:prstGeom prst="rect">
            <a:avLst/>
          </a:prstGeom>
          <a:noFill/>
        </p:spPr>
        <p:txBody>
          <a:bodyPr wrap="square" rtlCol="0">
            <a:spAutoFit/>
          </a:bodyPr>
          <a:lstStyle/>
          <a:p>
            <a:r>
              <a:rPr lang="it-IT" dirty="0" smtClean="0"/>
              <a:t>Martina De Marco</a:t>
            </a:r>
          </a:p>
          <a:p>
            <a:r>
              <a:rPr lang="it-IT" dirty="0" smtClean="0"/>
              <a:t>Classe III A</a:t>
            </a:r>
            <a:endParaRPr lang="it-IT" dirty="0"/>
          </a:p>
        </p:txBody>
      </p:sp>
    </p:spTree>
    <p:extLst>
      <p:ext uri="{BB962C8B-B14F-4D97-AF65-F5344CB8AC3E}">
        <p14:creationId xmlns:p14="http://schemas.microsoft.com/office/powerpoint/2010/main" val="2435487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81693" y="278801"/>
            <a:ext cx="7357730" cy="750975"/>
          </a:xfrm>
          <a:prstGeom prst="rect">
            <a:avLst/>
          </a:prstGeom>
        </p:spPr>
        <p:txBody>
          <a:bodyPr wrap="squar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5: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PARITA’ DI GENERE</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522" y="1670086"/>
            <a:ext cx="5314319" cy="1689802"/>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4841" y="1956391"/>
            <a:ext cx="6255235" cy="4174829"/>
          </a:xfrm>
          <a:prstGeom prst="rect">
            <a:avLst/>
          </a:prstGeom>
        </p:spPr>
      </p:pic>
      <p:sp>
        <p:nvSpPr>
          <p:cNvPr id="5" name="Rettangolo 4"/>
          <p:cNvSpPr/>
          <p:nvPr/>
        </p:nvSpPr>
        <p:spPr>
          <a:xfrm>
            <a:off x="219740" y="3657417"/>
            <a:ext cx="6096000" cy="2376997"/>
          </a:xfrm>
          <a:prstGeom prst="rect">
            <a:avLst/>
          </a:prstGeom>
        </p:spPr>
        <p:txBody>
          <a:bodyPr>
            <a:spAutoFit/>
          </a:bodyPr>
          <a:lstStyle/>
          <a:p>
            <a:pPr algn="just">
              <a:lnSpc>
                <a:spcPct val="107000"/>
              </a:lnSpc>
              <a:spcAft>
                <a:spcPts val="800"/>
              </a:spcAft>
            </a:pPr>
            <a:r>
              <a:rPr lang="it-IT" sz="2800" dirty="0">
                <a:solidFill>
                  <a:srgbClr val="454545"/>
                </a:solidFill>
                <a:ea typeface="Calibri" panose="020F0502020204030204" pitchFamily="34" charset="0"/>
                <a:cs typeface="Times New Roman" panose="02020603050405020304" pitchFamily="18" charset="0"/>
              </a:rPr>
              <a:t>Nonostante i progressi le donne e le ragazze continuano a subire violenze e discriminazioni nell’accesso ai servizi di base, nel lavoro e nella presenza nelle istituzioni.</a:t>
            </a:r>
            <a:endParaRPr lang="it-IT" sz="28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06960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09284" y="491452"/>
            <a:ext cx="7676707" cy="750975"/>
          </a:xfrm>
          <a:prstGeom prst="rect">
            <a:avLst/>
          </a:prstGeom>
        </p:spPr>
        <p:txBody>
          <a:bodyPr wrap="square">
            <a:spAutoFit/>
          </a:bodyPr>
          <a:lstStyle/>
          <a:p>
            <a:pPr>
              <a:lnSpc>
                <a:spcPct val="107000"/>
              </a:lnSpc>
              <a:spcAft>
                <a:spcPts val="800"/>
              </a:spcAft>
            </a:pP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NO VIOLENZA… NO FEMMINICIDIO</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61" y="1242428"/>
            <a:ext cx="3317290" cy="2207506"/>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363" y="3615070"/>
            <a:ext cx="1998921" cy="2687379"/>
          </a:xfrm>
          <a:prstGeom prst="rect">
            <a:avLst/>
          </a:prstGeom>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1162" y="1706858"/>
            <a:ext cx="4242242" cy="4215477"/>
          </a:xfrm>
          <a:prstGeom prst="rect">
            <a:avLst/>
          </a:prstGeom>
        </p:spPr>
      </p:pic>
      <p:sp>
        <p:nvSpPr>
          <p:cNvPr id="6" name="Rettangolo 5"/>
          <p:cNvSpPr/>
          <p:nvPr/>
        </p:nvSpPr>
        <p:spPr>
          <a:xfrm>
            <a:off x="3437029" y="1624632"/>
            <a:ext cx="4071154" cy="4524315"/>
          </a:xfrm>
          <a:prstGeom prst="rect">
            <a:avLst/>
          </a:prstGeom>
        </p:spPr>
        <p:txBody>
          <a:bodyPr wrap="square">
            <a:spAutoFit/>
          </a:bodyPr>
          <a:lstStyle/>
          <a:p>
            <a:pPr algn="just"/>
            <a:r>
              <a:rPr lang="it-IT" sz="2400" dirty="0" smtClean="0">
                <a:solidFill>
                  <a:srgbClr val="000000"/>
                </a:solidFill>
                <a:latin typeface="Calibri" panose="020F0502020204030204" pitchFamily="34" charset="0"/>
              </a:rPr>
              <a:t>«Se </a:t>
            </a:r>
            <a:r>
              <a:rPr lang="it-IT" sz="2400" dirty="0">
                <a:solidFill>
                  <a:srgbClr val="000000"/>
                </a:solidFill>
                <a:latin typeface="Calibri" panose="020F0502020204030204" pitchFamily="34" charset="0"/>
              </a:rPr>
              <a:t>siete testimoni di crimini contro le donne, parlate. Parlate. Unitevi a me nella condanna delle violenze e nell’individuazione dei loro responsabili. Il mio messaggio è: prendetevi cura delle vostre donne e proteggerete il vostro </a:t>
            </a:r>
            <a:r>
              <a:rPr lang="it-IT" sz="2400" dirty="0" smtClean="0">
                <a:solidFill>
                  <a:srgbClr val="000000"/>
                </a:solidFill>
                <a:latin typeface="Calibri" panose="020F0502020204030204" pitchFamily="34" charset="0"/>
              </a:rPr>
              <a:t>futuro». </a:t>
            </a:r>
          </a:p>
          <a:p>
            <a:pPr algn="just"/>
            <a:endParaRPr lang="it-IT" sz="2400" dirty="0">
              <a:solidFill>
                <a:srgbClr val="000000"/>
              </a:solidFill>
              <a:latin typeface="Calibri" panose="020F0502020204030204" pitchFamily="34" charset="0"/>
            </a:endParaRPr>
          </a:p>
          <a:p>
            <a:pPr algn="just"/>
            <a:r>
              <a:rPr lang="it-IT" sz="2400" dirty="0" err="1">
                <a:solidFill>
                  <a:srgbClr val="000000"/>
                </a:solidFill>
                <a:latin typeface="Calibri" panose="020F0502020204030204" pitchFamily="34" charset="0"/>
              </a:rPr>
              <a:t>Ban</a:t>
            </a:r>
            <a:r>
              <a:rPr lang="it-IT" sz="2400" dirty="0">
                <a:solidFill>
                  <a:srgbClr val="000000"/>
                </a:solidFill>
                <a:latin typeface="Calibri" panose="020F0502020204030204" pitchFamily="34" charset="0"/>
              </a:rPr>
              <a:t> </a:t>
            </a:r>
            <a:r>
              <a:rPr lang="it-IT" sz="2400" dirty="0" err="1">
                <a:solidFill>
                  <a:srgbClr val="000000"/>
                </a:solidFill>
                <a:latin typeface="Calibri" panose="020F0502020204030204" pitchFamily="34" charset="0"/>
              </a:rPr>
              <a:t>Ki-moon</a:t>
            </a:r>
            <a:r>
              <a:rPr lang="it-IT" sz="2400" dirty="0">
                <a:solidFill>
                  <a:srgbClr val="000000"/>
                </a:solidFill>
                <a:latin typeface="Calibri" panose="020F0502020204030204" pitchFamily="34" charset="0"/>
              </a:rPr>
              <a:t> </a:t>
            </a:r>
            <a:endParaRPr lang="it-IT" sz="2400" dirty="0" smtClean="0">
              <a:solidFill>
                <a:srgbClr val="000000"/>
              </a:solidFill>
              <a:latin typeface="Calibri" panose="020F0502020204030204" pitchFamily="34" charset="0"/>
            </a:endParaRPr>
          </a:p>
          <a:p>
            <a:pPr algn="just"/>
            <a:r>
              <a:rPr lang="it-IT" sz="2400" dirty="0" smtClean="0">
                <a:solidFill>
                  <a:srgbClr val="000000"/>
                </a:solidFill>
                <a:latin typeface="Calibri" panose="020F0502020204030204" pitchFamily="34" charset="0"/>
              </a:rPr>
              <a:t>(</a:t>
            </a:r>
            <a:r>
              <a:rPr lang="it-IT" sz="2400" dirty="0">
                <a:solidFill>
                  <a:srgbClr val="000000"/>
                </a:solidFill>
                <a:latin typeface="Calibri" panose="020F0502020204030204" pitchFamily="34" charset="0"/>
              </a:rPr>
              <a:t>Segretario generale ONU) </a:t>
            </a:r>
            <a:endParaRPr lang="it-IT" sz="2400" dirty="0"/>
          </a:p>
        </p:txBody>
      </p:sp>
    </p:spTree>
    <p:extLst>
      <p:ext uri="{BB962C8B-B14F-4D97-AF65-F5344CB8AC3E}">
        <p14:creationId xmlns:p14="http://schemas.microsoft.com/office/powerpoint/2010/main" val="881251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95423" y="491452"/>
            <a:ext cx="11270512" cy="658835"/>
          </a:xfrm>
          <a:prstGeom prst="rect">
            <a:avLst/>
          </a:prstGeom>
        </p:spPr>
        <p:txBody>
          <a:bodyPr wrap="square">
            <a:spAutoFit/>
          </a:bodyPr>
          <a:lstStyle/>
          <a:p>
            <a:pPr>
              <a:lnSpc>
                <a:spcPct val="107000"/>
              </a:lnSpc>
              <a:spcAft>
                <a:spcPts val="800"/>
              </a:spcAft>
            </a:pPr>
            <a:r>
              <a:rPr lang="it-IT" sz="36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6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6: </a:t>
            </a:r>
            <a:r>
              <a:rPr lang="it-IT" sz="36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ACQUA PULITA E SERVIZI IGIENICO SANITARI</a:t>
            </a:r>
            <a:endParaRPr lang="it-IT" sz="36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423" y="1432404"/>
            <a:ext cx="6132962" cy="2033810"/>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7253" y="1150287"/>
            <a:ext cx="3064282" cy="2315927"/>
          </a:xfrm>
          <a:prstGeom prst="rect">
            <a:avLst/>
          </a:prstGeom>
        </p:spPr>
      </p:pic>
      <p:sp>
        <p:nvSpPr>
          <p:cNvPr id="5" name="Rettangolo 4"/>
          <p:cNvSpPr/>
          <p:nvPr/>
        </p:nvSpPr>
        <p:spPr>
          <a:xfrm>
            <a:off x="935665" y="3599475"/>
            <a:ext cx="10504968" cy="2838021"/>
          </a:xfrm>
          <a:prstGeom prst="rect">
            <a:avLst/>
          </a:prstGeom>
        </p:spPr>
        <p:txBody>
          <a:bodyPr wrap="square">
            <a:spAutoFit/>
          </a:bodyPr>
          <a:lstStyle/>
          <a:p>
            <a:pPr algn="just">
              <a:lnSpc>
                <a:spcPct val="107000"/>
              </a:lnSpc>
              <a:spcAft>
                <a:spcPts val="800"/>
              </a:spcAft>
            </a:pPr>
            <a:r>
              <a:rPr lang="it-IT" sz="2800" dirty="0">
                <a:solidFill>
                  <a:srgbClr val="454545"/>
                </a:solidFill>
                <a:ea typeface="Calibri" panose="020F0502020204030204" pitchFamily="34" charset="0"/>
                <a:cs typeface="Times New Roman" panose="02020603050405020304" pitchFamily="18" charset="0"/>
              </a:rPr>
              <a:t>L’accesso all’acqua potabile e ai servizi igienici di base è un diritto umano e, insieme all’acqua come risorsa, rappresenta un fattore determinante per tutti gli aspetti dello sviluppo sociale, economico e ambientale. Purtroppo la mancanza di acqua potabile e di adeguati servizi igienici provoca la diffusione di gravi malattie e la siccità che colpisce alcuni dei Paesi più poveri aggrava la situazione.</a:t>
            </a:r>
            <a:endParaRPr lang="it-IT" sz="28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126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89502" y="193740"/>
            <a:ext cx="9388339" cy="750975"/>
          </a:xfrm>
          <a:prstGeom prst="rect">
            <a:avLst/>
          </a:prstGeom>
        </p:spPr>
        <p:txBody>
          <a:bodyPr wrap="non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7: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ENERGIA PULITA E ACCESSIBILE</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rotWithShape="1">
          <a:blip r:embed="rId2">
            <a:extLst>
              <a:ext uri="{28A0092B-C50C-407E-A947-70E740481C1C}">
                <a14:useLocalDpi xmlns:a14="http://schemas.microsoft.com/office/drawing/2010/main" val="0"/>
              </a:ext>
            </a:extLst>
          </a:blip>
          <a:srcRect b="12818"/>
          <a:stretch/>
        </p:blipFill>
        <p:spPr>
          <a:xfrm>
            <a:off x="7165943" y="4180698"/>
            <a:ext cx="4833453" cy="1910820"/>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09" y="1243121"/>
            <a:ext cx="4033450" cy="4033450"/>
          </a:xfrm>
          <a:prstGeom prst="rect">
            <a:avLst/>
          </a:prstGeom>
        </p:spPr>
      </p:pic>
      <p:sp>
        <p:nvSpPr>
          <p:cNvPr id="5" name="Rettangolo 4"/>
          <p:cNvSpPr/>
          <p:nvPr/>
        </p:nvSpPr>
        <p:spPr>
          <a:xfrm>
            <a:off x="4408967" y="944715"/>
            <a:ext cx="7186392" cy="4421723"/>
          </a:xfrm>
          <a:prstGeom prst="rect">
            <a:avLst/>
          </a:prstGeom>
        </p:spPr>
        <p:txBody>
          <a:bodyPr wrap="square">
            <a:spAutoFit/>
          </a:bodyPr>
          <a:lstStyle/>
          <a:p>
            <a:pPr algn="just">
              <a:lnSpc>
                <a:spcPct val="107000"/>
              </a:lnSpc>
            </a:pPr>
            <a:r>
              <a:rPr lang="it-IT" sz="2400" dirty="0">
                <a:ea typeface="Calibri" panose="020F0502020204030204" pitchFamily="34" charset="0"/>
                <a:cs typeface="Times New Roman" panose="02020603050405020304" pitchFamily="18" charset="0"/>
              </a:rPr>
              <a:t> E’ necessario garantire l’accesso universale all’energia elettrica aumentando in modo significativo la quota di energia da fonti rinnovabili e raddoppiando l’efficienza energetica. Nonostante i progressi compiuti negli ultimi due decenni, un settimo dell’umanità (poco meno di un miliardo di persone, per lo più abitanti di zone rurali dei paesi poveri) non ha ancora accesso all’energia elettrica in ambiente domestico.  Occorre lavorare con impegno crescente per la </a:t>
            </a:r>
            <a:endParaRPr lang="it-IT" sz="2400" dirty="0" smtClean="0">
              <a:ea typeface="Calibri" panose="020F0502020204030204" pitchFamily="34" charset="0"/>
              <a:cs typeface="Times New Roman" panose="02020603050405020304" pitchFamily="18" charset="0"/>
            </a:endParaRPr>
          </a:p>
          <a:p>
            <a:pPr algn="just">
              <a:lnSpc>
                <a:spcPct val="107000"/>
              </a:lnSpc>
            </a:pPr>
            <a:r>
              <a:rPr lang="it-IT" sz="2400" dirty="0" smtClean="0">
                <a:ea typeface="Calibri" panose="020F0502020204030204" pitchFamily="34" charset="0"/>
                <a:cs typeface="Times New Roman" panose="02020603050405020304" pitchFamily="18" charset="0"/>
              </a:rPr>
              <a:t>diffusione </a:t>
            </a:r>
            <a:r>
              <a:rPr lang="it-IT" sz="2400" dirty="0">
                <a:ea typeface="Calibri" panose="020F0502020204030204" pitchFamily="34" charset="0"/>
                <a:cs typeface="Times New Roman" panose="02020603050405020304" pitchFamily="18" charset="0"/>
              </a:rPr>
              <a:t>di fonti </a:t>
            </a:r>
            <a:endParaRPr lang="it-IT" sz="2400" dirty="0" smtClean="0">
              <a:ea typeface="Calibri" panose="020F0502020204030204" pitchFamily="34" charset="0"/>
              <a:cs typeface="Times New Roman" panose="02020603050405020304" pitchFamily="18" charset="0"/>
            </a:endParaRPr>
          </a:p>
          <a:p>
            <a:pPr algn="just">
              <a:lnSpc>
                <a:spcPct val="107000"/>
              </a:lnSpc>
            </a:pPr>
            <a:r>
              <a:rPr lang="it-IT" sz="2400" dirty="0" smtClean="0">
                <a:ea typeface="Calibri" panose="020F0502020204030204" pitchFamily="34" charset="0"/>
                <a:cs typeface="Times New Roman" panose="02020603050405020304" pitchFamily="18" charset="0"/>
              </a:rPr>
              <a:t>rinnovabili</a:t>
            </a:r>
            <a:r>
              <a:rPr lang="it-IT" sz="2400" dirty="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670629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66561" y="148708"/>
            <a:ext cx="11554047" cy="685124"/>
          </a:xfrm>
          <a:prstGeom prst="rect">
            <a:avLst/>
          </a:prstGeom>
        </p:spPr>
        <p:txBody>
          <a:bodyPr wrap="square">
            <a:spAutoFit/>
          </a:bodyPr>
          <a:lstStyle/>
          <a:p>
            <a:pPr>
              <a:lnSpc>
                <a:spcPct val="107000"/>
              </a:lnSpc>
              <a:spcAft>
                <a:spcPts val="800"/>
              </a:spcAft>
            </a:pPr>
            <a:r>
              <a:rPr lang="it-IT" sz="36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6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8: </a:t>
            </a:r>
            <a:r>
              <a:rPr lang="it-IT" sz="36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LAVORO DIGNITOSO E CRESCITA ECONOMICA</a:t>
            </a:r>
            <a:endParaRPr lang="it-IT" sz="36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121" y="1048985"/>
            <a:ext cx="2746935" cy="3692950"/>
          </a:xfrm>
          <a:prstGeom prst="rect">
            <a:avLst/>
          </a:prstGeom>
        </p:spPr>
      </p:pic>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3984" y="2895460"/>
            <a:ext cx="3033696" cy="3243721"/>
          </a:xfrm>
          <a:prstGeom prst="rect">
            <a:avLst/>
          </a:prstGeom>
        </p:spPr>
      </p:pic>
      <p:sp>
        <p:nvSpPr>
          <p:cNvPr id="8" name="Rettangolo 7"/>
          <p:cNvSpPr/>
          <p:nvPr/>
        </p:nvSpPr>
        <p:spPr>
          <a:xfrm>
            <a:off x="6124608" y="2977250"/>
            <a:ext cx="6096000" cy="3616375"/>
          </a:xfrm>
          <a:prstGeom prst="rect">
            <a:avLst/>
          </a:prstGeom>
        </p:spPr>
        <p:txBody>
          <a:bodyPr>
            <a:spAutoFit/>
          </a:bodyPr>
          <a:lstStyle/>
          <a:p>
            <a:pPr marL="342900" indent="-342900">
              <a:spcBef>
                <a:spcPts val="960"/>
              </a:spcBef>
              <a:spcAft>
                <a:spcPts val="0"/>
              </a:spcAft>
              <a:buFont typeface="Arial" panose="020B0604020202020204" pitchFamily="34" charset="0"/>
              <a:buChar char="•"/>
            </a:pPr>
            <a:r>
              <a:rPr lang="it-IT" sz="2000" dirty="0" smtClean="0">
                <a:solidFill>
                  <a:srgbClr val="454545"/>
                </a:solidFill>
                <a:ea typeface="Times New Roman" panose="02020603050405020304" pitchFamily="18" charset="0"/>
              </a:rPr>
              <a:t>NO </a:t>
            </a:r>
            <a:r>
              <a:rPr lang="it-IT" sz="2000" dirty="0">
                <a:solidFill>
                  <a:srgbClr val="454545"/>
                </a:solidFill>
                <a:ea typeface="Times New Roman" panose="02020603050405020304" pitchFamily="18" charset="0"/>
              </a:rPr>
              <a:t>AL  LAVORO FORZATO</a:t>
            </a:r>
            <a:endParaRPr lang="it-IT" sz="2000" dirty="0">
              <a:ea typeface="Times New Roman" panose="02020603050405020304" pitchFamily="18" charset="0"/>
            </a:endParaRPr>
          </a:p>
          <a:p>
            <a:pPr marL="342900" indent="-342900">
              <a:spcBef>
                <a:spcPts val="960"/>
              </a:spcBef>
              <a:spcAft>
                <a:spcPts val="0"/>
              </a:spcAft>
              <a:buFont typeface="Arial" panose="020B0604020202020204" pitchFamily="34" charset="0"/>
              <a:buChar char="•"/>
            </a:pPr>
            <a:r>
              <a:rPr lang="it-IT" sz="2000" dirty="0">
                <a:solidFill>
                  <a:srgbClr val="454545"/>
                </a:solidFill>
                <a:ea typeface="Times New Roman" panose="02020603050405020304" pitchFamily="18" charset="0"/>
              </a:rPr>
              <a:t>NO ALLE FORME DI SCHIAVITU’ MODERNA</a:t>
            </a:r>
            <a:endParaRPr lang="it-IT" sz="2000" dirty="0">
              <a:ea typeface="Times New Roman" panose="02020603050405020304" pitchFamily="18" charset="0"/>
            </a:endParaRPr>
          </a:p>
          <a:p>
            <a:pPr marL="342900" indent="-342900">
              <a:spcBef>
                <a:spcPts val="960"/>
              </a:spcBef>
              <a:spcAft>
                <a:spcPts val="0"/>
              </a:spcAft>
              <a:buFont typeface="Arial" panose="020B0604020202020204" pitchFamily="34" charset="0"/>
              <a:buChar char="•"/>
            </a:pPr>
            <a:r>
              <a:rPr lang="it-IT" sz="2000" dirty="0">
                <a:solidFill>
                  <a:srgbClr val="454545"/>
                </a:solidFill>
                <a:ea typeface="Times New Roman" panose="02020603050405020304" pitchFamily="18" charset="0"/>
              </a:rPr>
              <a:t> NO ALLA TRATTA DI ESSERI UMANI</a:t>
            </a:r>
            <a:endParaRPr lang="it-IT" sz="2000" dirty="0">
              <a:ea typeface="Times New Roman" panose="02020603050405020304" pitchFamily="18" charset="0"/>
            </a:endParaRPr>
          </a:p>
          <a:p>
            <a:pPr algn="just">
              <a:spcAft>
                <a:spcPts val="0"/>
              </a:spcAft>
            </a:pPr>
            <a:r>
              <a:rPr lang="it-IT" sz="2400" dirty="0">
                <a:solidFill>
                  <a:srgbClr val="454545"/>
                </a:solidFill>
                <a:ea typeface="Times New Roman" panose="02020603050405020304" pitchFamily="18" charset="0"/>
              </a:rPr>
              <a:t>Una crescita economica sostenibile non può inoltre avvenire a scapito dell’ambiente: per cui occorre rendere efficiente  l’uso delle risorse nel consumo e nella produzione e perseguire il disaccoppiamento della crescita economica dal degrado ambientale. </a:t>
            </a:r>
            <a:endParaRPr lang="it-IT" sz="2400" dirty="0">
              <a:effectLst/>
              <a:ea typeface="Times New Roman" panose="02020603050405020304" pitchFamily="18" charset="0"/>
            </a:endParaRPr>
          </a:p>
        </p:txBody>
      </p:sp>
      <p:sp>
        <p:nvSpPr>
          <p:cNvPr id="9" name="Rettangolo 8"/>
          <p:cNvSpPr/>
          <p:nvPr/>
        </p:nvSpPr>
        <p:spPr>
          <a:xfrm>
            <a:off x="3169961" y="668926"/>
            <a:ext cx="8711609" cy="2308324"/>
          </a:xfrm>
          <a:prstGeom prst="rect">
            <a:avLst/>
          </a:prstGeom>
        </p:spPr>
        <p:txBody>
          <a:bodyPr wrap="square">
            <a:spAutoFit/>
          </a:bodyPr>
          <a:lstStyle/>
          <a:p>
            <a:pPr algn="just">
              <a:spcBef>
                <a:spcPts val="960"/>
              </a:spcBef>
              <a:spcAft>
                <a:spcPts val="0"/>
              </a:spcAft>
            </a:pPr>
            <a:r>
              <a:rPr lang="it-IT" sz="2400" dirty="0" smtClean="0">
                <a:solidFill>
                  <a:srgbClr val="454545"/>
                </a:solidFill>
                <a:ea typeface="Times New Roman" panose="02020603050405020304" pitchFamily="18" charset="0"/>
              </a:rPr>
              <a:t>Occorre </a:t>
            </a:r>
            <a:r>
              <a:rPr lang="it-IT" sz="2400" dirty="0">
                <a:solidFill>
                  <a:srgbClr val="454545"/>
                </a:solidFill>
                <a:ea typeface="Times New Roman" panose="02020603050405020304" pitchFamily="18" charset="0"/>
              </a:rPr>
              <a:t>creare un numero sufficiente di posti di lavoro </a:t>
            </a:r>
            <a:r>
              <a:rPr lang="it-IT" sz="2400" dirty="0" smtClean="0">
                <a:solidFill>
                  <a:srgbClr val="454545"/>
                </a:solidFill>
                <a:ea typeface="Times New Roman" panose="02020603050405020304" pitchFamily="18" charset="0"/>
              </a:rPr>
              <a:t>dignitosi. </a:t>
            </a:r>
            <a:r>
              <a:rPr lang="it-IT" sz="2400" dirty="0">
                <a:solidFill>
                  <a:srgbClr val="454545"/>
                </a:solidFill>
                <a:ea typeface="Times New Roman" panose="02020603050405020304" pitchFamily="18" charset="0"/>
              </a:rPr>
              <a:t>L</a:t>
            </a:r>
            <a:r>
              <a:rPr lang="it-IT" sz="2400" dirty="0" smtClean="0">
                <a:solidFill>
                  <a:srgbClr val="454545"/>
                </a:solidFill>
                <a:ea typeface="Times New Roman" panose="02020603050405020304" pitchFamily="18" charset="0"/>
              </a:rPr>
              <a:t>avoro </a:t>
            </a:r>
            <a:r>
              <a:rPr lang="it-IT" sz="2400" dirty="0">
                <a:solidFill>
                  <a:srgbClr val="454545"/>
                </a:solidFill>
                <a:ea typeface="Times New Roman" panose="02020603050405020304" pitchFamily="18" charset="0"/>
              </a:rPr>
              <a:t>e crescita economica contribuiscono in modo determinante a debellare la </a:t>
            </a:r>
            <a:r>
              <a:rPr lang="it-IT" sz="2400" dirty="0" smtClean="0">
                <a:solidFill>
                  <a:srgbClr val="454545"/>
                </a:solidFill>
                <a:ea typeface="Times New Roman" panose="02020603050405020304" pitchFamily="18" charset="0"/>
              </a:rPr>
              <a:t>povertà e creare rispetto </a:t>
            </a:r>
            <a:r>
              <a:rPr lang="it-IT" sz="2400" dirty="0">
                <a:solidFill>
                  <a:srgbClr val="454545"/>
                </a:solidFill>
                <a:ea typeface="Times New Roman" panose="02020603050405020304" pitchFamily="18" charset="0"/>
              </a:rPr>
              <a:t>dei diritti dell’uomo e </a:t>
            </a:r>
            <a:r>
              <a:rPr lang="it-IT" sz="2400" dirty="0" smtClean="0">
                <a:solidFill>
                  <a:srgbClr val="454545"/>
                </a:solidFill>
                <a:ea typeface="Times New Roman" panose="02020603050405020304" pitchFamily="18" charset="0"/>
              </a:rPr>
              <a:t>coscienza dei </a:t>
            </a:r>
            <a:r>
              <a:rPr lang="it-IT" sz="2400" dirty="0">
                <a:solidFill>
                  <a:srgbClr val="454545"/>
                </a:solidFill>
                <a:ea typeface="Times New Roman" panose="02020603050405020304" pitchFamily="18" charset="0"/>
              </a:rPr>
              <a:t>limiti del nostro Pianeta, elementi di importanza cruciale sia per i Paesi in via di sviluppo sia per quelli emergenti e industrializzati. </a:t>
            </a:r>
            <a:endParaRPr lang="it-IT" sz="2400" dirty="0">
              <a:ea typeface="Times New Roman" panose="02020603050405020304" pitchFamily="18" charset="0"/>
            </a:endParaRPr>
          </a:p>
        </p:txBody>
      </p:sp>
    </p:spTree>
    <p:extLst>
      <p:ext uri="{BB962C8B-B14F-4D97-AF65-F5344CB8AC3E}">
        <p14:creationId xmlns:p14="http://schemas.microsoft.com/office/powerpoint/2010/main" val="1859736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27050" y="342597"/>
            <a:ext cx="9803219" cy="619272"/>
          </a:xfrm>
          <a:prstGeom prst="rect">
            <a:avLst/>
          </a:prstGeom>
        </p:spPr>
        <p:txBody>
          <a:bodyPr wrap="square">
            <a:spAutoFit/>
          </a:bodyPr>
          <a:lstStyle/>
          <a:p>
            <a:pPr>
              <a:lnSpc>
                <a:spcPct val="107000"/>
              </a:lnSpc>
              <a:spcAft>
                <a:spcPts val="800"/>
              </a:spcAft>
            </a:pPr>
            <a:r>
              <a:rPr lang="it-IT" sz="32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2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9: </a:t>
            </a:r>
            <a:r>
              <a:rPr lang="it-IT" sz="32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IMPRESE, INNOVAZIONE E INFRASTRUTTURE      </a:t>
            </a:r>
            <a:endParaRPr lang="it-IT" sz="32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674" y="3912783"/>
            <a:ext cx="4418635" cy="2134078"/>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674" y="1209452"/>
            <a:ext cx="4513524" cy="2256762"/>
          </a:xfrm>
          <a:prstGeom prst="rect">
            <a:avLst/>
          </a:prstGeom>
        </p:spPr>
      </p:pic>
      <p:sp>
        <p:nvSpPr>
          <p:cNvPr id="5" name="Rettangolo 4"/>
          <p:cNvSpPr/>
          <p:nvPr/>
        </p:nvSpPr>
        <p:spPr>
          <a:xfrm>
            <a:off x="5174510" y="1166037"/>
            <a:ext cx="6606364" cy="5493492"/>
          </a:xfrm>
          <a:prstGeom prst="rect">
            <a:avLst/>
          </a:prstGeom>
        </p:spPr>
        <p:txBody>
          <a:bodyPr wrap="square">
            <a:spAutoFit/>
          </a:bodyPr>
          <a:lstStyle/>
          <a:p>
            <a:pPr algn="just">
              <a:spcBef>
                <a:spcPts val="960"/>
              </a:spcBef>
              <a:spcAft>
                <a:spcPts val="0"/>
              </a:spcAft>
            </a:pPr>
            <a:r>
              <a:rPr lang="it-IT" sz="2400" dirty="0">
                <a:solidFill>
                  <a:srgbClr val="454545"/>
                </a:solidFill>
                <a:ea typeface="Times New Roman" panose="02020603050405020304" pitchFamily="18" charset="0"/>
              </a:rPr>
              <a:t>Gli investimenti in un’infrastruttura sostenibile e nella ricerca scientifica e tecnologica favoriscono la crescita economica, creano posti di lavoro e promuovono il benessere. L’obiettivo mira a costruire un’infrastruttura resiliente, a promuovere l’industrializzazione inclusiva e sostenibile e a sostenere l’innovazione. Per rendere sostenibili le infrastrutture e le industrie, entro il 2030 le risorse dovranno essere impiegate in modo più efficiente e si dovranno incentivare tecnologie e processi industriali puliti e rispettosi dell’ambiente. Lo sviluppo tecnologico, la ricerca e l’innovazione dovranno essere sostenuti in particolare nei Paesi in via di sviluppo.</a:t>
            </a:r>
            <a:endParaRPr lang="it-IT" sz="2400" dirty="0">
              <a:ea typeface="Times New Roman" panose="02020603050405020304" pitchFamily="18" charset="0"/>
            </a:endParaRPr>
          </a:p>
          <a:p>
            <a:pPr algn="just">
              <a:lnSpc>
                <a:spcPct val="107000"/>
              </a:lnSpc>
              <a:spcAft>
                <a:spcPts val="800"/>
              </a:spcAft>
            </a:pPr>
            <a:r>
              <a:rPr lang="it-IT" sz="1400" dirty="0">
                <a:latin typeface="Calibri" panose="020F0502020204030204" pitchFamily="34" charset="0"/>
                <a:ea typeface="Calibri" panose="020F0502020204030204" pitchFamily="34" charset="0"/>
                <a:cs typeface="Times New Roman" panose="02020603050405020304" pitchFamily="18"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07371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09823" y="394808"/>
            <a:ext cx="9654363" cy="707886"/>
          </a:xfrm>
          <a:prstGeom prst="rect">
            <a:avLst/>
          </a:prstGeom>
        </p:spPr>
        <p:txBody>
          <a:bodyPr wrap="square">
            <a:spAutoFit/>
          </a:bodyPr>
          <a:lstStyle/>
          <a:p>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10: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RIDURRE LE DISUGUAGLIANZE</a:t>
            </a:r>
            <a:endParaRPr lang="it-IT" sz="4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559" y="1102694"/>
            <a:ext cx="5265228" cy="2607856"/>
          </a:xfrm>
          <a:prstGeom prst="rect">
            <a:avLst/>
          </a:prstGeom>
        </p:spPr>
      </p:pic>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886" y="3946936"/>
            <a:ext cx="4880573" cy="2175922"/>
          </a:xfrm>
          <a:prstGeom prst="rect">
            <a:avLst/>
          </a:prstGeom>
        </p:spPr>
      </p:pic>
      <p:sp>
        <p:nvSpPr>
          <p:cNvPr id="5" name="Rettangolo 4"/>
          <p:cNvSpPr/>
          <p:nvPr/>
        </p:nvSpPr>
        <p:spPr>
          <a:xfrm>
            <a:off x="5854993" y="1138980"/>
            <a:ext cx="6096000" cy="5143139"/>
          </a:xfrm>
          <a:prstGeom prst="rect">
            <a:avLst/>
          </a:prstGeom>
        </p:spPr>
        <p:txBody>
          <a:bodyPr>
            <a:spAutoFit/>
          </a:bodyPr>
          <a:lstStyle/>
          <a:p>
            <a:pPr algn="just">
              <a:lnSpc>
                <a:spcPct val="107000"/>
              </a:lnSpc>
              <a:spcAft>
                <a:spcPts val="800"/>
              </a:spcAft>
            </a:pPr>
            <a:r>
              <a:rPr lang="it-IT" sz="2800" dirty="0">
                <a:ea typeface="Calibri" panose="020F0502020204030204" pitchFamily="34" charset="0"/>
                <a:cs typeface="Times New Roman" panose="02020603050405020304" pitchFamily="18" charset="0"/>
              </a:rPr>
              <a:t>Le disuguaglianze globali sono molto ampie e rappresentano uno dei maggiori ostacoli allo sviluppo sostenibile e alla lotta contro la povertà. Negli ultimi anni in molti Paesi le disuguaglianze sono aumentate. Questo goal punta a ridurre tali disuguaglianze in molti ambiti diversi, non solo quello economico, ma anche quelli che riguardano età, sesso, disabilità, etnia, origine, religione, status economico o altro.</a:t>
            </a:r>
            <a:endParaRPr lang="it-IT" sz="28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0001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46567" y="1166490"/>
            <a:ext cx="7719237" cy="5632311"/>
          </a:xfrm>
          <a:prstGeom prst="rect">
            <a:avLst/>
          </a:prstGeom>
        </p:spPr>
        <p:txBody>
          <a:bodyPr wrap="square">
            <a:spAutoFit/>
          </a:bodyPr>
          <a:lstStyle/>
          <a:p>
            <a:pPr algn="just"/>
            <a:r>
              <a:rPr lang="it-IT" sz="3600" b="1" dirty="0">
                <a:solidFill>
                  <a:srgbClr val="001F5F"/>
                </a:solidFill>
                <a:latin typeface="Calibri" panose="020F0502020204030204" pitchFamily="34" charset="0"/>
              </a:rPr>
              <a:t>Il TRAGUARDO da raggiungere non è quello di diventare tutti uguali, rinunciando alle proprie caratteristiche e differenze, ma di creare una nuova mentalità comune, secondo la quale la differenza è vista non come un ostacolo, ma come un terreno di discussione e di avvicinamento tra culture diverse. </a:t>
            </a:r>
            <a:endParaRPr lang="it-IT" sz="3600" dirty="0">
              <a:solidFill>
                <a:srgbClr val="001F5F"/>
              </a:solidFill>
              <a:latin typeface="Calibri" panose="020F0502020204030204" pitchFamily="34" charset="0"/>
            </a:endParaRPr>
          </a:p>
          <a:p>
            <a:pPr algn="just"/>
            <a:r>
              <a:rPr lang="it-IT" sz="3600" b="1" dirty="0" smtClean="0">
                <a:solidFill>
                  <a:srgbClr val="C00000"/>
                </a:solidFill>
                <a:latin typeface="Calibri" panose="020F0502020204030204" pitchFamily="34" charset="0"/>
              </a:rPr>
              <a:t> </a:t>
            </a:r>
            <a:endParaRPr lang="it-IT" sz="3600" dirty="0"/>
          </a:p>
        </p:txBody>
      </p:sp>
      <p:sp>
        <p:nvSpPr>
          <p:cNvPr id="3" name="Rettangolo 2"/>
          <p:cNvSpPr/>
          <p:nvPr/>
        </p:nvSpPr>
        <p:spPr>
          <a:xfrm>
            <a:off x="3048001" y="458604"/>
            <a:ext cx="7611820" cy="707886"/>
          </a:xfrm>
          <a:prstGeom prst="rect">
            <a:avLst/>
          </a:prstGeom>
        </p:spPr>
        <p:txBody>
          <a:bodyPr wrap="square">
            <a:spAutoFit/>
          </a:bodyPr>
          <a:lstStyle/>
          <a:p>
            <a:r>
              <a:rPr lang="it-IT" sz="4000" b="1" dirty="0">
                <a:solidFill>
                  <a:schemeClr val="accent2"/>
                </a:solidFill>
                <a:latin typeface="Calibri" panose="020F0502020204030204" pitchFamily="34" charset="0"/>
              </a:rPr>
              <a:t>DIVERSITA’ = OPPORTUNITA’ </a:t>
            </a:r>
            <a:endParaRPr lang="it-IT" sz="4000" dirty="0">
              <a:solidFill>
                <a:schemeClr val="accent2"/>
              </a:solidFill>
            </a:endParaRPr>
          </a:p>
        </p:txBody>
      </p:sp>
      <p:pic>
        <p:nvPicPr>
          <p:cNvPr id="4" name="Immagine 3"/>
          <p:cNvPicPr>
            <a:picLocks noChangeAspect="1"/>
          </p:cNvPicPr>
          <p:nvPr/>
        </p:nvPicPr>
        <p:blipFill>
          <a:blip r:embed="rId2"/>
          <a:stretch>
            <a:fillRect/>
          </a:stretch>
        </p:blipFill>
        <p:spPr>
          <a:xfrm>
            <a:off x="8165804" y="1507750"/>
            <a:ext cx="3849097" cy="3298166"/>
          </a:xfrm>
          <a:prstGeom prst="rect">
            <a:avLst/>
          </a:prstGeom>
        </p:spPr>
      </p:pic>
    </p:spTree>
    <p:extLst>
      <p:ext uri="{BB962C8B-B14F-4D97-AF65-F5344CB8AC3E}">
        <p14:creationId xmlns:p14="http://schemas.microsoft.com/office/powerpoint/2010/main" val="3456275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78195" y="203422"/>
            <a:ext cx="10760148" cy="707886"/>
          </a:xfrm>
          <a:prstGeom prst="rect">
            <a:avLst/>
          </a:prstGeom>
        </p:spPr>
        <p:txBody>
          <a:bodyPr wrap="square">
            <a:spAutoFit/>
          </a:bodyPr>
          <a:lstStyle/>
          <a:p>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   Obiettivo 11: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CITTA’ E COMUNITA’ SOSTENIBILI</a:t>
            </a:r>
            <a:endParaRPr lang="it-IT" sz="4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378" y="924810"/>
            <a:ext cx="3673769" cy="2413812"/>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9916" y="924810"/>
            <a:ext cx="4335339" cy="3251504"/>
          </a:xfrm>
          <a:prstGeom prst="rect">
            <a:avLst/>
          </a:prstGeom>
        </p:spPr>
      </p:pic>
      <p:pic>
        <p:nvPicPr>
          <p:cNvPr id="5" name="Immagin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8798" y="911308"/>
            <a:ext cx="2819955" cy="3588734"/>
          </a:xfrm>
          <a:prstGeom prst="rect">
            <a:avLst/>
          </a:prstGeom>
        </p:spPr>
      </p:pic>
      <p:sp>
        <p:nvSpPr>
          <p:cNvPr id="7" name="Rettangolo 6"/>
          <p:cNvSpPr/>
          <p:nvPr/>
        </p:nvSpPr>
        <p:spPr>
          <a:xfrm>
            <a:off x="107207" y="3453602"/>
            <a:ext cx="4111591" cy="2862322"/>
          </a:xfrm>
          <a:prstGeom prst="rect">
            <a:avLst/>
          </a:prstGeom>
        </p:spPr>
        <p:txBody>
          <a:bodyPr wrap="square">
            <a:spAutoFit/>
          </a:bodyPr>
          <a:lstStyle/>
          <a:p>
            <a:pPr algn="just"/>
            <a:r>
              <a:rPr lang="it-IT" sz="2000" dirty="0">
                <a:solidFill>
                  <a:srgbClr val="454545"/>
                </a:solidFill>
                <a:ea typeface="Calibri" panose="020F0502020204030204" pitchFamily="34" charset="0"/>
                <a:cs typeface="Times New Roman" panose="02020603050405020304" pitchFamily="18" charset="0"/>
              </a:rPr>
              <a:t>Questo obiettivo mira a ridurre l’inquinamento pro capite prodotto dalle città, in particolare per quanto concerne la qualità dell’aria e la gestione dei rifiuti. Lo sviluppo urbano dovrà essere più inclusivo e sostenibile, tra l’altro grazie a una pianificazione degli insediamenti partecipativa, integrata e sostenibile. </a:t>
            </a:r>
            <a:endParaRPr lang="it-IT" sz="2000" dirty="0"/>
          </a:p>
        </p:txBody>
      </p:sp>
      <p:sp>
        <p:nvSpPr>
          <p:cNvPr id="8" name="Rettangolo 7"/>
          <p:cNvSpPr/>
          <p:nvPr/>
        </p:nvSpPr>
        <p:spPr>
          <a:xfrm>
            <a:off x="4631916" y="4591606"/>
            <a:ext cx="7106427" cy="1724318"/>
          </a:xfrm>
          <a:prstGeom prst="rect">
            <a:avLst/>
          </a:prstGeom>
        </p:spPr>
        <p:txBody>
          <a:bodyPr wrap="square">
            <a:spAutoFit/>
          </a:bodyPr>
          <a:lstStyle/>
          <a:p>
            <a:pPr algn="just">
              <a:lnSpc>
                <a:spcPct val="107000"/>
              </a:lnSpc>
              <a:spcAft>
                <a:spcPts val="800"/>
              </a:spcAft>
            </a:pPr>
            <a:r>
              <a:rPr lang="it-IT" sz="2000" dirty="0">
                <a:solidFill>
                  <a:srgbClr val="454545"/>
                </a:solidFill>
                <a:ea typeface="Calibri" panose="020F0502020204030204" pitchFamily="34" charset="0"/>
                <a:cs typeface="Times New Roman" panose="02020603050405020304" pitchFamily="18" charset="0"/>
              </a:rPr>
              <a:t>Dovrà altresì essere garantito l’accesso di tutti a superfici verdi e spazi pubblici sicuri e inclusivi, soprattutto per donne e bambini, anziani e persone con disabilità. Dovrà infine essere assicurato anche l’accesso a spazi abitativi e sistemi di trasporti sicuri ed economici.</a:t>
            </a:r>
            <a:endParaRPr lang="it-IT" sz="20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25773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744279" y="309748"/>
            <a:ext cx="11270511" cy="646331"/>
          </a:xfrm>
          <a:prstGeom prst="rect">
            <a:avLst/>
          </a:prstGeom>
        </p:spPr>
        <p:txBody>
          <a:bodyPr wrap="square">
            <a:spAutoFit/>
          </a:bodyPr>
          <a:lstStyle/>
          <a:p>
            <a:r>
              <a:rPr lang="it-IT" sz="36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6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12: </a:t>
            </a:r>
            <a:r>
              <a:rPr lang="it-IT" sz="36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CONSUMO E PRODUZIONE RESPONSABILI</a:t>
            </a:r>
            <a:endParaRPr lang="it-IT" sz="36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201" y="956079"/>
            <a:ext cx="3735793" cy="2486000"/>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44" y="3280445"/>
            <a:ext cx="4460468" cy="2900781"/>
          </a:xfrm>
          <a:prstGeom prst="rect">
            <a:avLst/>
          </a:prstGeom>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7468" y="3274828"/>
            <a:ext cx="4356194" cy="2906398"/>
          </a:xfrm>
          <a:prstGeom prst="rect">
            <a:avLst/>
          </a:prstGeom>
        </p:spPr>
      </p:pic>
      <p:sp>
        <p:nvSpPr>
          <p:cNvPr id="6" name="Rettangolo 5"/>
          <p:cNvSpPr/>
          <p:nvPr/>
        </p:nvSpPr>
        <p:spPr>
          <a:xfrm>
            <a:off x="4938669" y="883706"/>
            <a:ext cx="6096000" cy="2463495"/>
          </a:xfrm>
          <a:prstGeom prst="rect">
            <a:avLst/>
          </a:prstGeom>
        </p:spPr>
        <p:txBody>
          <a:bodyPr>
            <a:spAutoFit/>
          </a:bodyPr>
          <a:lstStyle/>
          <a:p>
            <a:pPr algn="just">
              <a:lnSpc>
                <a:spcPct val="107000"/>
              </a:lnSpc>
              <a:spcAft>
                <a:spcPts val="800"/>
              </a:spcAft>
            </a:pPr>
            <a:r>
              <a:rPr lang="it-IT" sz="3600" dirty="0">
                <a:latin typeface="Calibri" panose="020F0502020204030204" pitchFamily="34" charset="0"/>
                <a:ea typeface="Calibri" panose="020F0502020204030204" pitchFamily="34" charset="0"/>
                <a:cs typeface="Times New Roman" panose="02020603050405020304" pitchFamily="18" charset="0"/>
              </a:rPr>
              <a:t>Bisogna usare in modo sostenibile le risorse della Terra, diminuire sprechi e rifiuti, riciclare tutto il possibile.</a:t>
            </a:r>
          </a:p>
        </p:txBody>
      </p:sp>
    </p:spTree>
    <p:extLst>
      <p:ext uri="{BB962C8B-B14F-4D97-AF65-F5344CB8AC3E}">
        <p14:creationId xmlns:p14="http://schemas.microsoft.com/office/powerpoint/2010/main" val="2583957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0198"/>
            <a:ext cx="8378456" cy="4752769"/>
          </a:xfrm>
          <a:prstGeom prst="rect">
            <a:avLst/>
          </a:prstGeom>
        </p:spPr>
      </p:pic>
      <p:sp>
        <p:nvSpPr>
          <p:cNvPr id="4" name="Rettangolo 3"/>
          <p:cNvSpPr/>
          <p:nvPr/>
        </p:nvSpPr>
        <p:spPr>
          <a:xfrm>
            <a:off x="8378456" y="595423"/>
            <a:ext cx="3593804" cy="5847370"/>
          </a:xfrm>
          <a:prstGeom prst="rect">
            <a:avLst/>
          </a:prstGeom>
        </p:spPr>
        <p:txBody>
          <a:bodyPr wrap="square">
            <a:spAutoFit/>
          </a:bodyPr>
          <a:lstStyle/>
          <a:p>
            <a:pPr algn="just">
              <a:spcAft>
                <a:spcPts val="0"/>
              </a:spcAft>
            </a:pPr>
            <a:r>
              <a:rPr lang="it-IT" sz="2400" b="1" dirty="0" smtClean="0">
                <a:latin typeface="Calibri" panose="020F0502020204030204" pitchFamily="34" charset="0"/>
                <a:ea typeface="Calibri" panose="020F0502020204030204" pitchFamily="34" charset="0"/>
                <a:cs typeface="Calibri" panose="020F0502020204030204" pitchFamily="34" charset="0"/>
              </a:rPr>
              <a:t>Si </a:t>
            </a:r>
            <a:r>
              <a:rPr lang="it-IT" sz="2400" b="1" dirty="0">
                <a:latin typeface="Calibri" panose="020F0502020204030204" pitchFamily="34" charset="0"/>
                <a:ea typeface="Calibri" panose="020F0502020204030204" pitchFamily="34" charset="0"/>
                <a:cs typeface="Calibri" panose="020F0502020204030204" pitchFamily="34" charset="0"/>
              </a:rPr>
              <a:t>tratta degli Obiettivi di Sviluppo Sostenibile, declinati in 169 target ed inoltre 240 indicatori, usati per valutare le posizioni delle Nazioni. </a:t>
            </a:r>
            <a:endParaRPr lang="it-IT" sz="24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800"/>
              </a:spcAft>
            </a:pPr>
            <a:r>
              <a:rPr lang="it-IT" sz="2400" b="1" dirty="0">
                <a:latin typeface="Calibri" panose="020F0502020204030204" pitchFamily="34" charset="0"/>
                <a:ea typeface="Calibri" panose="020F0502020204030204" pitchFamily="34" charset="0"/>
                <a:cs typeface="Times New Roman" panose="02020603050405020304" pitchFamily="18" charset="0"/>
              </a:rPr>
              <a:t>La sostenibilità intesa dall’ONU, infatti, considera temi come occupazione, fame, povertà, diritti, </a:t>
            </a:r>
            <a:r>
              <a:rPr lang="it-IT" sz="2400" b="1" dirty="0" smtClean="0">
                <a:latin typeface="Calibri" panose="020F0502020204030204" pitchFamily="34" charset="0"/>
                <a:ea typeface="Calibri" panose="020F0502020204030204" pitchFamily="34" charset="0"/>
                <a:cs typeface="Times New Roman" panose="02020603050405020304" pitchFamily="18" charset="0"/>
              </a:rPr>
              <a:t>istruzione, energia</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smtClean="0">
                <a:latin typeface="Calibri" panose="020F0502020204030204" pitchFamily="34" charset="0"/>
                <a:ea typeface="Calibri" panose="020F0502020204030204" pitchFamily="34" charset="0"/>
                <a:cs typeface="Times New Roman" panose="02020603050405020304" pitchFamily="18" charset="0"/>
              </a:rPr>
              <a:t>innovazione e infrastrutture: molto </a:t>
            </a:r>
            <a:r>
              <a:rPr lang="it-IT" sz="2400" b="1" dirty="0">
                <a:latin typeface="Calibri" panose="020F0502020204030204" pitchFamily="34" charset="0"/>
                <a:ea typeface="Calibri" panose="020F0502020204030204" pitchFamily="34" charset="0"/>
                <a:cs typeface="Times New Roman" panose="02020603050405020304" pitchFamily="18" charset="0"/>
              </a:rPr>
              <a:t>di più della sola tutela ambientale.</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ttangolo 4"/>
          <p:cNvSpPr/>
          <p:nvPr/>
        </p:nvSpPr>
        <p:spPr>
          <a:xfrm>
            <a:off x="1722474" y="410757"/>
            <a:ext cx="4146697" cy="769441"/>
          </a:xfrm>
          <a:prstGeom prst="rect">
            <a:avLst/>
          </a:prstGeom>
        </p:spPr>
        <p:txBody>
          <a:bodyPr wrap="square">
            <a:spAutoFit/>
          </a:bodyPr>
          <a:lstStyle/>
          <a:p>
            <a:pPr>
              <a:spcAft>
                <a:spcPts val="0"/>
              </a:spcAft>
            </a:pPr>
            <a:r>
              <a:rPr lang="it-IT" sz="2800" b="1" dirty="0">
                <a:solidFill>
                  <a:schemeClr val="accent1">
                    <a:lumMod val="75000"/>
                  </a:schemeClr>
                </a:solidFill>
                <a:latin typeface="Book Antiqua" panose="02040602050305030304" pitchFamily="18" charset="0"/>
                <a:ea typeface="Calibri" panose="020F0502020204030204" pitchFamily="34" charset="0"/>
                <a:cs typeface="Calibri" panose="020F0502020204030204" pitchFamily="34" charset="0"/>
              </a:rPr>
              <a:t>I </a:t>
            </a:r>
            <a:r>
              <a:rPr lang="it-IT" sz="2800" b="1" dirty="0" smtClean="0">
                <a:solidFill>
                  <a:schemeClr val="accent1">
                    <a:lumMod val="75000"/>
                  </a:schemeClr>
                </a:solidFill>
                <a:latin typeface="Book Antiqua" panose="02040602050305030304" pitchFamily="18" charset="0"/>
                <a:ea typeface="Calibri" panose="020F0502020204030204" pitchFamily="34" charset="0"/>
                <a:cs typeface="Calibri" panose="020F0502020204030204" pitchFamily="34" charset="0"/>
              </a:rPr>
              <a:t>   17    </a:t>
            </a:r>
            <a:r>
              <a:rPr lang="it-IT" sz="4400" b="1" dirty="0" smtClean="0">
                <a:solidFill>
                  <a:schemeClr val="accent1">
                    <a:lumMod val="75000"/>
                  </a:schemeClr>
                </a:solidFill>
                <a:latin typeface="Book Antiqua" panose="02040602050305030304" pitchFamily="18" charset="0"/>
                <a:ea typeface="Calibri" panose="020F0502020204030204" pitchFamily="34" charset="0"/>
                <a:cs typeface="Calibri" panose="020F0502020204030204" pitchFamily="34" charset="0"/>
              </a:rPr>
              <a:t>obiettivi</a:t>
            </a:r>
            <a:endParaRPr lang="it-IT" sz="4400" dirty="0">
              <a:solidFill>
                <a:schemeClr val="accent1">
                  <a:lumMod val="75000"/>
                </a:schemeClr>
              </a:solidFill>
              <a:latin typeface="Book Antiqua" panose="02040602050305030304"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40821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04037" y="267218"/>
            <a:ext cx="14094984" cy="646331"/>
          </a:xfrm>
          <a:prstGeom prst="rect">
            <a:avLst/>
          </a:prstGeom>
        </p:spPr>
        <p:txBody>
          <a:bodyPr wrap="square">
            <a:spAutoFit/>
          </a:bodyPr>
          <a:lstStyle/>
          <a:p>
            <a:r>
              <a:rPr lang="it-IT" sz="36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6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13: </a:t>
            </a:r>
            <a:r>
              <a:rPr lang="it-IT" sz="36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LOTTA CONTRO IL CAMBIAMENTO CLIMATICO</a:t>
            </a:r>
            <a:endParaRPr lang="it-IT" sz="36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3104" y="913549"/>
            <a:ext cx="2512330" cy="2685994"/>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37" y="3428999"/>
            <a:ext cx="4755744" cy="2672124"/>
          </a:xfrm>
          <a:prstGeom prst="rect">
            <a:avLst/>
          </a:prstGeom>
        </p:spPr>
      </p:pic>
      <p:sp>
        <p:nvSpPr>
          <p:cNvPr id="5" name="Rettangolo 4"/>
          <p:cNvSpPr/>
          <p:nvPr/>
        </p:nvSpPr>
        <p:spPr>
          <a:xfrm>
            <a:off x="5334501" y="1074508"/>
            <a:ext cx="6595229" cy="4708981"/>
          </a:xfrm>
          <a:prstGeom prst="rect">
            <a:avLst/>
          </a:prstGeom>
        </p:spPr>
        <p:txBody>
          <a:bodyPr wrap="square">
            <a:spAutoFit/>
          </a:bodyPr>
          <a:lstStyle/>
          <a:p>
            <a:pPr algn="just">
              <a:spcBef>
                <a:spcPts val="960"/>
              </a:spcBef>
              <a:spcAft>
                <a:spcPts val="0"/>
              </a:spcAft>
            </a:pPr>
            <a:r>
              <a:rPr lang="it-IT" sz="2000" dirty="0">
                <a:solidFill>
                  <a:srgbClr val="454545"/>
                </a:solidFill>
                <a:ea typeface="Times New Roman" panose="02020603050405020304" pitchFamily="18" charset="0"/>
              </a:rPr>
              <a:t>Il cambiamento climatico rappresenta una sfida centrale per lo sviluppo sostenibile. I mutamenti del sistema climatico globale dovuti al riscaldamento dell’atmosfera terrestre compromettono le basi esistenziali di ampie parti della popolazione nelle regioni meno sviluppate, mentre nelle zone sviluppate sono soprattutto l’infrastruttura e singoli rami dell’economia a essere esposti a tali rischi. Il cambiamento dei cicli delle precipitazioni e delle temperature interessano inoltre ecosistemi, come ad esempio i boschi, le superfici agricole, le regioni montane e gli oceani nonché le piante, gli animali e le persone che vi vivono. Questo obiettivo invita gli Stati a integrare misure di protezione dell’ambiente nelle proprie politiche nazionali e di sostenersi reciprocamente di fronte alle sfide; prevede un rafforzamento della resilienza alle catastrofi naturali provocate dai mutamenti climatici.</a:t>
            </a:r>
            <a:endParaRPr lang="it-IT" sz="2000" dirty="0">
              <a:effectLst/>
              <a:ea typeface="Times New Roman" panose="02020603050405020304" pitchFamily="18" charset="0"/>
            </a:endParaRPr>
          </a:p>
        </p:txBody>
      </p:sp>
    </p:spTree>
    <p:extLst>
      <p:ext uri="{BB962C8B-B14F-4D97-AF65-F5344CB8AC3E}">
        <p14:creationId xmlns:p14="http://schemas.microsoft.com/office/powerpoint/2010/main" val="3870283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1391" y="220811"/>
            <a:ext cx="4861664" cy="4401879"/>
          </a:xfrm>
          <a:prstGeom prst="rect">
            <a:avLst/>
          </a:prstGeom>
        </p:spPr>
      </p:pic>
      <p:sp>
        <p:nvSpPr>
          <p:cNvPr id="3" name="Rettangolo 2"/>
          <p:cNvSpPr/>
          <p:nvPr/>
        </p:nvSpPr>
        <p:spPr>
          <a:xfrm>
            <a:off x="8399720" y="278363"/>
            <a:ext cx="3487480" cy="4154984"/>
          </a:xfrm>
          <a:prstGeom prst="rect">
            <a:avLst/>
          </a:prstGeom>
        </p:spPr>
        <p:txBody>
          <a:bodyPr wrap="square">
            <a:spAutoFit/>
          </a:bodyPr>
          <a:lstStyle/>
          <a:p>
            <a:pPr algn="just"/>
            <a:r>
              <a:rPr lang="it-IT" sz="2400" dirty="0">
                <a:solidFill>
                  <a:srgbClr val="202124"/>
                </a:solidFill>
              </a:rPr>
              <a:t>A soli 15 anni, dopo un'estate caratterizzata da caldo record, siccità e incendi boschivi, </a:t>
            </a:r>
            <a:r>
              <a:rPr lang="it-IT" sz="2400" b="1" dirty="0">
                <a:solidFill>
                  <a:srgbClr val="202124"/>
                </a:solidFill>
              </a:rPr>
              <a:t>Greta</a:t>
            </a:r>
            <a:r>
              <a:rPr lang="it-IT" sz="2400" dirty="0">
                <a:solidFill>
                  <a:srgbClr val="202124"/>
                </a:solidFill>
              </a:rPr>
              <a:t> prende definitivamente coscienza </a:t>
            </a:r>
            <a:r>
              <a:rPr lang="it-IT" sz="2400" b="1" dirty="0">
                <a:solidFill>
                  <a:srgbClr val="202124"/>
                </a:solidFill>
              </a:rPr>
              <a:t>dell</a:t>
            </a:r>
            <a:r>
              <a:rPr lang="it-IT" sz="2400" dirty="0">
                <a:solidFill>
                  <a:srgbClr val="202124"/>
                </a:solidFill>
              </a:rPr>
              <a:t>'emergenza </a:t>
            </a:r>
            <a:r>
              <a:rPr lang="it-IT" sz="2400" b="1" dirty="0">
                <a:solidFill>
                  <a:srgbClr val="202124"/>
                </a:solidFill>
              </a:rPr>
              <a:t>ambientale</a:t>
            </a:r>
            <a:r>
              <a:rPr lang="it-IT" sz="2400" dirty="0">
                <a:solidFill>
                  <a:srgbClr val="202124"/>
                </a:solidFill>
              </a:rPr>
              <a:t> in cui versa il Pianeta e decide che non può più aspettare che “i grandi” facciano qualcosa.</a:t>
            </a:r>
            <a:endParaRPr lang="it-IT" sz="2400" dirty="0"/>
          </a:p>
        </p:txBody>
      </p:sp>
      <p:sp>
        <p:nvSpPr>
          <p:cNvPr id="4" name="Rettangolo 3"/>
          <p:cNvSpPr/>
          <p:nvPr/>
        </p:nvSpPr>
        <p:spPr>
          <a:xfrm>
            <a:off x="347330" y="4490898"/>
            <a:ext cx="8371368" cy="1815882"/>
          </a:xfrm>
          <a:prstGeom prst="rect">
            <a:avLst/>
          </a:prstGeom>
        </p:spPr>
        <p:txBody>
          <a:bodyPr wrap="square">
            <a:spAutoFit/>
          </a:bodyPr>
          <a:lstStyle/>
          <a:p>
            <a:pPr algn="just"/>
            <a:r>
              <a:rPr lang="it-IT" sz="2800" dirty="0">
                <a:solidFill>
                  <a:srgbClr val="202124"/>
                </a:solidFill>
              </a:rPr>
              <a:t>Il suo impegno </a:t>
            </a:r>
            <a:r>
              <a:rPr lang="it-IT" sz="2800" b="1" dirty="0">
                <a:solidFill>
                  <a:srgbClr val="202124"/>
                </a:solidFill>
              </a:rPr>
              <a:t>per</a:t>
            </a:r>
            <a:r>
              <a:rPr lang="it-IT" sz="2800" dirty="0">
                <a:solidFill>
                  <a:srgbClr val="202124"/>
                </a:solidFill>
              </a:rPr>
              <a:t> la lotta contro il </a:t>
            </a:r>
            <a:r>
              <a:rPr lang="it-IT" sz="2800" dirty="0" err="1">
                <a:solidFill>
                  <a:srgbClr val="202124"/>
                </a:solidFill>
              </a:rPr>
              <a:t>climate</a:t>
            </a:r>
            <a:r>
              <a:rPr lang="it-IT" sz="2800" dirty="0">
                <a:solidFill>
                  <a:srgbClr val="202124"/>
                </a:solidFill>
              </a:rPr>
              <a:t> </a:t>
            </a:r>
            <a:r>
              <a:rPr lang="it-IT" sz="2800" dirty="0" err="1">
                <a:solidFill>
                  <a:srgbClr val="202124"/>
                </a:solidFill>
              </a:rPr>
              <a:t>change</a:t>
            </a:r>
            <a:r>
              <a:rPr lang="it-IT" sz="2800" dirty="0">
                <a:solidFill>
                  <a:srgbClr val="202124"/>
                </a:solidFill>
              </a:rPr>
              <a:t> e in favore di uno sviluppo sostenibile l'hanno resa ormai un'icona delle battaglie ambientaliste di tutto il mondo, riuscendo a mobilitare migliaia di ragazzi </a:t>
            </a:r>
            <a:r>
              <a:rPr lang="it-IT" sz="2800" b="1" dirty="0">
                <a:solidFill>
                  <a:srgbClr val="202124"/>
                </a:solidFill>
              </a:rPr>
              <a:t>per</a:t>
            </a:r>
            <a:r>
              <a:rPr lang="it-IT" sz="2800" dirty="0">
                <a:solidFill>
                  <a:srgbClr val="202124"/>
                </a:solidFill>
              </a:rPr>
              <a:t> la causa.</a:t>
            </a:r>
            <a:endParaRPr lang="it-IT" sz="2800" dirty="0"/>
          </a:p>
        </p:txBody>
      </p:sp>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817" y="220811"/>
            <a:ext cx="2757239" cy="3860135"/>
          </a:xfrm>
          <a:prstGeom prst="rect">
            <a:avLst/>
          </a:prstGeom>
        </p:spPr>
      </p:pic>
    </p:spTree>
    <p:extLst>
      <p:ext uri="{BB962C8B-B14F-4D97-AF65-F5344CB8AC3E}">
        <p14:creationId xmlns:p14="http://schemas.microsoft.com/office/powerpoint/2010/main" val="1590208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233376" y="373543"/>
            <a:ext cx="9888279" cy="707886"/>
          </a:xfrm>
          <a:prstGeom prst="rect">
            <a:avLst/>
          </a:prstGeom>
        </p:spPr>
        <p:txBody>
          <a:bodyPr wrap="square">
            <a:spAutoFit/>
          </a:bodyPr>
          <a:lstStyle/>
          <a:p>
            <a:pPr algn="ct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14: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LA VITA SOTT’ACQUA</a:t>
            </a:r>
            <a:endParaRPr lang="it-IT" sz="4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637" y="995810"/>
            <a:ext cx="3911121" cy="2602673"/>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637" y="3756637"/>
            <a:ext cx="4308513" cy="2627142"/>
          </a:xfrm>
          <a:prstGeom prst="rect">
            <a:avLst/>
          </a:prstGeom>
        </p:spPr>
      </p:pic>
      <p:sp>
        <p:nvSpPr>
          <p:cNvPr id="5" name="Rettangolo 4"/>
          <p:cNvSpPr/>
          <p:nvPr/>
        </p:nvSpPr>
        <p:spPr>
          <a:xfrm>
            <a:off x="4629150" y="1081429"/>
            <a:ext cx="7405245" cy="5262979"/>
          </a:xfrm>
          <a:prstGeom prst="rect">
            <a:avLst/>
          </a:prstGeom>
        </p:spPr>
        <p:txBody>
          <a:bodyPr wrap="square">
            <a:spAutoFit/>
          </a:bodyPr>
          <a:lstStyle/>
          <a:p>
            <a:pPr algn="just">
              <a:spcBef>
                <a:spcPts val="960"/>
              </a:spcBef>
              <a:spcAft>
                <a:spcPts val="0"/>
              </a:spcAft>
            </a:pPr>
            <a:r>
              <a:rPr lang="it-IT" sz="2100" dirty="0">
                <a:solidFill>
                  <a:srgbClr val="454545"/>
                </a:solidFill>
                <a:ea typeface="Times New Roman" panose="02020603050405020304" pitchFamily="18" charset="0"/>
              </a:rPr>
              <a:t>L’inquinamento e lo sfruttamento eccessivo degli oceani causano un numero sempre maggiore di problemi, come il pericolo acuto per la diversità delle specie, l’acidificazione dei mari e l’aumento dei rifiuti di plastica. Oltre alla pesca e allo sfruttamento a livello industriale delle risorse marine, anche i mutamenti climatici sono causa di una pressione sempre maggiore sugli ecosistemi. La popolazione mondiale in continuo aumento sarà in futuro ancora più dipendente dalle risorse dei mari. Questo obiettivo mira a ridurre in modo significativo entro il 2025 tutti i tipi di inquinamento marittimo e a portare a un livello minimo l’acidificazione degli oceani. Già entro il 2020 gli ecosistemi marini e costieri dovranno essere gestiti e protetti in modo sostenibile. Entro il 2020 anche la pesca dovrà essere disciplinata in modo efficace. Per porre un limite alla pesca eccessiva nei mari, le attività illegali e non regolamentate in questo campo nonché le pratiche distruttive dovranno essere sradicate entro il 2020. </a:t>
            </a:r>
            <a:endParaRPr lang="it-IT" sz="2100" dirty="0">
              <a:effectLst/>
              <a:ea typeface="Times New Roman" panose="02020603050405020304" pitchFamily="18" charset="0"/>
            </a:endParaRPr>
          </a:p>
        </p:txBody>
      </p:sp>
    </p:spTree>
    <p:extLst>
      <p:ext uri="{BB962C8B-B14F-4D97-AF65-F5344CB8AC3E}">
        <p14:creationId xmlns:p14="http://schemas.microsoft.com/office/powerpoint/2010/main" val="36928614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89458" y="226414"/>
            <a:ext cx="7617663" cy="707886"/>
          </a:xfrm>
          <a:prstGeom prst="rect">
            <a:avLst/>
          </a:prstGeom>
        </p:spPr>
        <p:txBody>
          <a:bodyPr wrap="none">
            <a:spAutoFit/>
          </a:bodyPr>
          <a:lstStyle/>
          <a:p>
            <a:pPr algn="ct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15: </a:t>
            </a:r>
            <a:r>
              <a:rPr lang="it-IT" sz="4000" b="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LA VITA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SULLA TERRA</a:t>
            </a:r>
            <a:endParaRPr lang="it-IT" sz="4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940" y="1102694"/>
            <a:ext cx="3788371" cy="2141253"/>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940" y="3580735"/>
            <a:ext cx="3788371" cy="2382792"/>
          </a:xfrm>
          <a:prstGeom prst="rect">
            <a:avLst/>
          </a:prstGeom>
        </p:spPr>
      </p:pic>
      <p:sp>
        <p:nvSpPr>
          <p:cNvPr id="5" name="Rettangolo 4"/>
          <p:cNvSpPr/>
          <p:nvPr/>
        </p:nvSpPr>
        <p:spPr>
          <a:xfrm>
            <a:off x="4311311" y="787662"/>
            <a:ext cx="7469541" cy="5586145"/>
          </a:xfrm>
          <a:prstGeom prst="rect">
            <a:avLst/>
          </a:prstGeom>
        </p:spPr>
        <p:txBody>
          <a:bodyPr wrap="square">
            <a:spAutoFit/>
          </a:bodyPr>
          <a:lstStyle/>
          <a:p>
            <a:pPr algn="just">
              <a:spcBef>
                <a:spcPts val="960"/>
              </a:spcBef>
              <a:spcAft>
                <a:spcPts val="0"/>
              </a:spcAft>
            </a:pPr>
            <a:r>
              <a:rPr lang="it-IT" sz="2100" dirty="0">
                <a:solidFill>
                  <a:srgbClr val="454545"/>
                </a:solidFill>
                <a:ea typeface="Times New Roman" panose="02020603050405020304" pitchFamily="18" charset="0"/>
              </a:rPr>
              <a:t>La perdita delle foreste minaccia il benessere umano in quanto tocca soprattutto la popolazione povera delle campagne, tra cui comunità indigene e locali. La biodiversità e le foreste contribuiscono alla riduzione della povertà, per esempio garantendo la salute e la sicurezza alimentare, mettendo a disposizione acqua e aria pulite, immagazzinando le emissioni di CO2 e fornendo una base allo sviluppo ecologico. Questo obiettivo mira a proteggere, ripristinare e promuovere l’uso sostenibile degli ecosistemi. Entro il 2020 il disboscamento dovrà essere fermato e le foreste danneggiate dovranno essere ripristinate. Il rimboschimento dovrà essere incrementato in modo significativo a livello mondiale. Inoltre entro il 2030 dovrà essere combattuta la desertificazione e le superfici colpite da tale fenomeno, oltre che da siccità e inondazioni, dovranno essere risanate. Occorre anche proteggere la diversità delle specie, e per questo l’obiettivo 15 richiede misure urgenti volte a fermare il bracconaggio e il commercio di specie animali e vegetali protette.</a:t>
            </a:r>
            <a:endParaRPr lang="it-IT" sz="2100" dirty="0">
              <a:effectLst/>
              <a:ea typeface="Times New Roman" panose="02020603050405020304" pitchFamily="18" charset="0"/>
            </a:endParaRPr>
          </a:p>
        </p:txBody>
      </p:sp>
    </p:spTree>
    <p:extLst>
      <p:ext uri="{BB962C8B-B14F-4D97-AF65-F5344CB8AC3E}">
        <p14:creationId xmlns:p14="http://schemas.microsoft.com/office/powerpoint/2010/main" val="1564464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63430" y="267219"/>
            <a:ext cx="10082375" cy="646331"/>
          </a:xfrm>
          <a:prstGeom prst="rect">
            <a:avLst/>
          </a:prstGeom>
        </p:spPr>
        <p:txBody>
          <a:bodyPr wrap="none">
            <a:spAutoFit/>
          </a:bodyPr>
          <a:lstStyle/>
          <a:p>
            <a:pPr algn="ctr"/>
            <a:r>
              <a:rPr lang="it-IT" sz="36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36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16: </a:t>
            </a:r>
            <a:r>
              <a:rPr lang="it-IT" sz="36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PACE, GIUSTIZIA E ISTITUZIONI SOLIDE</a:t>
            </a:r>
            <a:endParaRPr lang="it-IT" sz="36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071" y="913549"/>
            <a:ext cx="2827929" cy="2335617"/>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364" y="3429000"/>
            <a:ext cx="2537636" cy="2811653"/>
          </a:xfrm>
          <a:prstGeom prst="rect">
            <a:avLst/>
          </a:prstGeom>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5180" y="3696370"/>
            <a:ext cx="3396749" cy="2544283"/>
          </a:xfrm>
          <a:prstGeom prst="rect">
            <a:avLst/>
          </a:prstGeom>
        </p:spPr>
      </p:pic>
      <p:sp>
        <p:nvSpPr>
          <p:cNvPr id="6" name="Rettangolo 5"/>
          <p:cNvSpPr/>
          <p:nvPr/>
        </p:nvSpPr>
        <p:spPr>
          <a:xfrm>
            <a:off x="3366977" y="1221522"/>
            <a:ext cx="8307572" cy="4026552"/>
          </a:xfrm>
          <a:prstGeom prst="rect">
            <a:avLst/>
          </a:prstGeom>
        </p:spPr>
        <p:txBody>
          <a:bodyPr wrap="square">
            <a:spAutoFit/>
          </a:bodyPr>
          <a:lstStyle/>
          <a:p>
            <a:pPr algn="just">
              <a:lnSpc>
                <a:spcPct val="107000"/>
              </a:lnSpc>
            </a:pPr>
            <a:r>
              <a:rPr lang="it-IT" sz="2400" dirty="0">
                <a:solidFill>
                  <a:srgbClr val="454545"/>
                </a:solidFill>
                <a:ea typeface="Calibri" panose="020F0502020204030204" pitchFamily="34" charset="0"/>
                <a:cs typeface="Times New Roman" panose="02020603050405020304" pitchFamily="18" charset="0"/>
              </a:rPr>
              <a:t>Questo obiettivo mira a ottenere società pacifiche e inclusive entro il 2030. Per raggiungere tale scopo l’obiettivo 16 chiede di ridurre tutte le forme di violenza, fermare la tortura e combattere tutte le forme di criminalità organizzata. Inoltre, la corruzione e i flussi illegali di armi e denaro dovranno essere ridotti in modo netto. Per raggiungere l’obiettivo di società pacifiche e inclusive, dovranno essere promossi lo Stato di diritto e il </a:t>
            </a:r>
            <a:endParaRPr lang="it-IT" sz="2400" dirty="0" smtClean="0">
              <a:solidFill>
                <a:srgbClr val="454545"/>
              </a:solidFill>
              <a:ea typeface="Calibri" panose="020F0502020204030204" pitchFamily="34" charset="0"/>
              <a:cs typeface="Times New Roman" panose="02020603050405020304" pitchFamily="18" charset="0"/>
            </a:endParaRPr>
          </a:p>
          <a:p>
            <a:pPr algn="just">
              <a:lnSpc>
                <a:spcPct val="107000"/>
              </a:lnSpc>
            </a:pPr>
            <a:r>
              <a:rPr lang="it-IT" sz="2400" dirty="0" smtClean="0">
                <a:solidFill>
                  <a:srgbClr val="454545"/>
                </a:solidFill>
                <a:ea typeface="Calibri" panose="020F0502020204030204" pitchFamily="34" charset="0"/>
                <a:cs typeface="Times New Roman" panose="02020603050405020304" pitchFamily="18" charset="0"/>
              </a:rPr>
              <a:t>potenziamento </a:t>
            </a:r>
            <a:r>
              <a:rPr lang="it-IT" sz="2400" dirty="0">
                <a:solidFill>
                  <a:srgbClr val="454545"/>
                </a:solidFill>
                <a:ea typeface="Calibri" panose="020F0502020204030204" pitchFamily="34" charset="0"/>
                <a:cs typeface="Times New Roman" panose="02020603050405020304" pitchFamily="18" charset="0"/>
              </a:rPr>
              <a:t>di istituzioni </a:t>
            </a:r>
            <a:r>
              <a:rPr lang="it-IT" sz="2400" dirty="0" smtClean="0">
                <a:solidFill>
                  <a:srgbClr val="454545"/>
                </a:solidFill>
                <a:ea typeface="Calibri" panose="020F0502020204030204" pitchFamily="34" charset="0"/>
                <a:cs typeface="Times New Roman" panose="02020603050405020304" pitchFamily="18" charset="0"/>
              </a:rPr>
              <a:t>partecipative</a:t>
            </a:r>
          </a:p>
          <a:p>
            <a:pPr algn="just">
              <a:lnSpc>
                <a:spcPct val="107000"/>
              </a:lnSpc>
            </a:pPr>
            <a:r>
              <a:rPr lang="it-IT" sz="2400" dirty="0" smtClean="0">
                <a:solidFill>
                  <a:srgbClr val="454545"/>
                </a:solidFill>
                <a:ea typeface="Calibri" panose="020F0502020204030204" pitchFamily="34" charset="0"/>
                <a:cs typeface="Times New Roman" panose="02020603050405020304" pitchFamily="18" charset="0"/>
              </a:rPr>
              <a:t> </a:t>
            </a:r>
            <a:r>
              <a:rPr lang="it-IT" sz="2400" dirty="0">
                <a:solidFill>
                  <a:srgbClr val="454545"/>
                </a:solidFill>
                <a:ea typeface="Calibri" panose="020F0502020204030204" pitchFamily="34" charset="0"/>
                <a:cs typeface="Times New Roman" panose="02020603050405020304" pitchFamily="18" charset="0"/>
              </a:rPr>
              <a:t>e dovranno essere garantite pari </a:t>
            </a:r>
            <a:endParaRPr lang="it-IT" sz="2400" dirty="0" smtClean="0">
              <a:solidFill>
                <a:srgbClr val="454545"/>
              </a:solidFill>
              <a:ea typeface="Calibri" panose="020F0502020204030204" pitchFamily="34" charset="0"/>
              <a:cs typeface="Times New Roman" panose="02020603050405020304" pitchFamily="18" charset="0"/>
            </a:endParaRPr>
          </a:p>
          <a:p>
            <a:pPr algn="just">
              <a:lnSpc>
                <a:spcPct val="107000"/>
              </a:lnSpc>
            </a:pPr>
            <a:r>
              <a:rPr lang="it-IT" sz="2400" dirty="0" smtClean="0">
                <a:solidFill>
                  <a:srgbClr val="454545"/>
                </a:solidFill>
                <a:ea typeface="Calibri" panose="020F0502020204030204" pitchFamily="34" charset="0"/>
                <a:cs typeface="Times New Roman" panose="02020603050405020304" pitchFamily="18" charset="0"/>
              </a:rPr>
              <a:t>opportunità </a:t>
            </a:r>
            <a:r>
              <a:rPr lang="it-IT" sz="2400" dirty="0">
                <a:solidFill>
                  <a:srgbClr val="454545"/>
                </a:solidFill>
                <a:ea typeface="Calibri" panose="020F0502020204030204" pitchFamily="34" charset="0"/>
                <a:cs typeface="Times New Roman" panose="02020603050405020304" pitchFamily="18" charset="0"/>
              </a:rPr>
              <a:t>nell’accesso alla giustizia.</a:t>
            </a:r>
            <a:endParaRPr lang="it-IT"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8678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37890" y="1073972"/>
            <a:ext cx="3678865" cy="5202331"/>
          </a:xfrm>
          <a:prstGeom prst="rect">
            <a:avLst/>
          </a:prstGeom>
        </p:spPr>
      </p:pic>
      <p:sp>
        <p:nvSpPr>
          <p:cNvPr id="3" name="Rettangolo 2"/>
          <p:cNvSpPr/>
          <p:nvPr/>
        </p:nvSpPr>
        <p:spPr>
          <a:xfrm>
            <a:off x="152556" y="1597646"/>
            <a:ext cx="3685334" cy="4154984"/>
          </a:xfrm>
          <a:prstGeom prst="rect">
            <a:avLst/>
          </a:prstGeom>
        </p:spPr>
        <p:txBody>
          <a:bodyPr wrap="square">
            <a:spAutoFit/>
          </a:bodyPr>
          <a:lstStyle/>
          <a:p>
            <a:pPr algn="just"/>
            <a:r>
              <a:rPr lang="it-IT" sz="2400" b="1" dirty="0">
                <a:solidFill>
                  <a:srgbClr val="001F5F"/>
                </a:solidFill>
                <a:latin typeface="Calibri" panose="020F0502020204030204" pitchFamily="34" charset="0"/>
              </a:rPr>
              <a:t>Stiamo vivendo in un mondo sempre più diviso. </a:t>
            </a:r>
            <a:endParaRPr lang="it-IT" sz="2400" dirty="0">
              <a:solidFill>
                <a:srgbClr val="001F5F"/>
              </a:solidFill>
              <a:latin typeface="Calibri" panose="020F0502020204030204" pitchFamily="34" charset="0"/>
            </a:endParaRPr>
          </a:p>
          <a:p>
            <a:pPr algn="just"/>
            <a:r>
              <a:rPr lang="it-IT" sz="2400" b="1" dirty="0">
                <a:solidFill>
                  <a:srgbClr val="001F5F"/>
                </a:solidFill>
                <a:latin typeface="Calibri" panose="020F0502020204030204" pitchFamily="34" charset="0"/>
              </a:rPr>
              <a:t>Alcune regioni godono di livelli continui di pace, sicurezza e prosperità mentre altri cadono in cicli infiniti di conflitto e di violenza. </a:t>
            </a:r>
            <a:endParaRPr lang="it-IT" sz="2400" dirty="0">
              <a:solidFill>
                <a:srgbClr val="000000"/>
              </a:solidFill>
              <a:latin typeface="Calibri" panose="020F0502020204030204" pitchFamily="34" charset="0"/>
            </a:endParaRPr>
          </a:p>
          <a:p>
            <a:pPr algn="just"/>
            <a:r>
              <a:rPr lang="it-IT" sz="2400" b="1" dirty="0">
                <a:solidFill>
                  <a:srgbClr val="001F5F"/>
                </a:solidFill>
                <a:latin typeface="Calibri" panose="020F0502020204030204" pitchFamily="34" charset="0"/>
              </a:rPr>
              <a:t>Questo non è affatto inevitabile e deve essere </a:t>
            </a:r>
            <a:endParaRPr lang="it-IT" sz="2400" dirty="0">
              <a:solidFill>
                <a:srgbClr val="001F5F"/>
              </a:solidFill>
              <a:latin typeface="Calibri" panose="020F0502020204030204" pitchFamily="34" charset="0"/>
            </a:endParaRPr>
          </a:p>
          <a:p>
            <a:pPr algn="just"/>
            <a:r>
              <a:rPr lang="it-IT" sz="2400" b="1" dirty="0">
                <a:solidFill>
                  <a:srgbClr val="001F5F"/>
                </a:solidFill>
                <a:latin typeface="Calibri" panose="020F0502020204030204" pitchFamily="34" charset="0"/>
              </a:rPr>
              <a:t>affrontato. </a:t>
            </a:r>
            <a:endParaRPr lang="it-IT" sz="2400" dirty="0"/>
          </a:p>
        </p:txBody>
      </p:sp>
      <p:sp>
        <p:nvSpPr>
          <p:cNvPr id="4" name="Rettangolo 3"/>
          <p:cNvSpPr/>
          <p:nvPr/>
        </p:nvSpPr>
        <p:spPr>
          <a:xfrm>
            <a:off x="7676707" y="1073972"/>
            <a:ext cx="4274288" cy="1938992"/>
          </a:xfrm>
          <a:prstGeom prst="rect">
            <a:avLst/>
          </a:prstGeom>
        </p:spPr>
        <p:txBody>
          <a:bodyPr wrap="square">
            <a:spAutoFit/>
          </a:bodyPr>
          <a:lstStyle/>
          <a:p>
            <a:pPr algn="just"/>
            <a:r>
              <a:rPr lang="it-IT" sz="2400" b="1" dirty="0" err="1" smtClean="0">
                <a:solidFill>
                  <a:srgbClr val="001F5F"/>
                </a:solidFill>
                <a:latin typeface="Calibri" panose="020F0502020204030204" pitchFamily="34" charset="0"/>
              </a:rPr>
              <a:t>Legalita’</a:t>
            </a:r>
            <a:r>
              <a:rPr lang="it-IT" sz="2400" b="1" dirty="0" smtClean="0">
                <a:solidFill>
                  <a:srgbClr val="001F5F"/>
                </a:solidFill>
                <a:latin typeface="Calibri" panose="020F0502020204030204" pitchFamily="34" charset="0"/>
              </a:rPr>
              <a:t> </a:t>
            </a:r>
            <a:r>
              <a:rPr lang="it-IT" sz="2400" b="1" dirty="0">
                <a:solidFill>
                  <a:srgbClr val="001F5F"/>
                </a:solidFill>
                <a:latin typeface="Calibri" panose="020F0502020204030204" pitchFamily="34" charset="0"/>
              </a:rPr>
              <a:t> </a:t>
            </a:r>
            <a:r>
              <a:rPr lang="it-IT" sz="2400" b="1" dirty="0" smtClean="0">
                <a:solidFill>
                  <a:srgbClr val="001F5F"/>
                </a:solidFill>
                <a:latin typeface="Calibri" panose="020F0502020204030204" pitchFamily="34" charset="0"/>
              </a:rPr>
              <a:t>:  una </a:t>
            </a:r>
            <a:r>
              <a:rPr lang="it-IT" sz="2400" b="1" dirty="0">
                <a:solidFill>
                  <a:srgbClr val="001F5F"/>
                </a:solidFill>
                <a:latin typeface="Calibri" panose="020F0502020204030204" pitchFamily="34" charset="0"/>
              </a:rPr>
              <a:t>parola forte, </a:t>
            </a:r>
            <a:r>
              <a:rPr lang="it-IT" sz="2400" b="1" dirty="0">
                <a:solidFill>
                  <a:srgbClr val="FF0000"/>
                </a:solidFill>
                <a:latin typeface="Calibri" panose="020F0502020204030204" pitchFamily="34" charset="0"/>
              </a:rPr>
              <a:t>strana a volte</a:t>
            </a:r>
            <a:r>
              <a:rPr lang="it-IT" sz="2400" b="1" dirty="0">
                <a:solidFill>
                  <a:srgbClr val="001F5F"/>
                </a:solidFill>
                <a:latin typeface="Calibri" panose="020F0502020204030204" pitchFamily="34" charset="0"/>
              </a:rPr>
              <a:t>, che dovrebbe dare sicurezza, </a:t>
            </a:r>
            <a:r>
              <a:rPr lang="it-IT" sz="2400" b="1" dirty="0">
                <a:solidFill>
                  <a:srgbClr val="FF0000"/>
                </a:solidFill>
                <a:latin typeface="Calibri" panose="020F0502020204030204" pitchFamily="34" charset="0"/>
              </a:rPr>
              <a:t>ma sembra quasi appartenere ad un mondo lontano. </a:t>
            </a:r>
            <a:endParaRPr lang="it-IT" sz="2400" dirty="0"/>
          </a:p>
        </p:txBody>
      </p:sp>
      <p:sp>
        <p:nvSpPr>
          <p:cNvPr id="5" name="Rettangolo 4"/>
          <p:cNvSpPr/>
          <p:nvPr/>
        </p:nvSpPr>
        <p:spPr>
          <a:xfrm>
            <a:off x="7676707" y="3243417"/>
            <a:ext cx="4415131" cy="3416320"/>
          </a:xfrm>
          <a:prstGeom prst="rect">
            <a:avLst/>
          </a:prstGeom>
        </p:spPr>
        <p:txBody>
          <a:bodyPr wrap="square">
            <a:spAutoFit/>
          </a:bodyPr>
          <a:lstStyle/>
          <a:p>
            <a:pPr algn="just"/>
            <a:r>
              <a:rPr lang="it-IT" sz="2400" b="1" dirty="0">
                <a:solidFill>
                  <a:srgbClr val="002060"/>
                </a:solidFill>
              </a:rPr>
              <a:t>La Legalità è il rispetto delle leggi. È un'esigenza fondamentale della vita sociale per promuovere il pieno sviluppo del cittadino e la costruzione del bene comune. </a:t>
            </a:r>
            <a:r>
              <a:rPr lang="it-IT" sz="2400" b="1" dirty="0" smtClean="0">
                <a:solidFill>
                  <a:srgbClr val="002060"/>
                </a:solidFill>
              </a:rPr>
              <a:t> Non </a:t>
            </a:r>
            <a:r>
              <a:rPr lang="it-IT" sz="2400" b="1" dirty="0">
                <a:solidFill>
                  <a:srgbClr val="002060"/>
                </a:solidFill>
              </a:rPr>
              <a:t>ci può essere legalità senza rispetto delle regole. </a:t>
            </a:r>
          </a:p>
          <a:p>
            <a:endParaRPr lang="it-IT" sz="2400" dirty="0">
              <a:solidFill>
                <a:srgbClr val="002060"/>
              </a:solidFill>
            </a:endParaRPr>
          </a:p>
        </p:txBody>
      </p:sp>
      <p:sp>
        <p:nvSpPr>
          <p:cNvPr id="6" name="Rettangolo 5"/>
          <p:cNvSpPr/>
          <p:nvPr/>
        </p:nvSpPr>
        <p:spPr>
          <a:xfrm>
            <a:off x="3135525" y="44479"/>
            <a:ext cx="6263040" cy="707886"/>
          </a:xfrm>
          <a:prstGeom prst="rect">
            <a:avLst/>
          </a:prstGeom>
        </p:spPr>
        <p:txBody>
          <a:bodyPr wrap="square">
            <a:spAutoFit/>
          </a:bodyPr>
          <a:lstStyle/>
          <a:p>
            <a:r>
              <a:rPr lang="it-IT" sz="4000" b="1" dirty="0" smtClean="0">
                <a:solidFill>
                  <a:schemeClr val="accent2"/>
                </a:solidFill>
                <a:latin typeface="Calibri" panose="020F0502020204030204" pitchFamily="34" charset="0"/>
              </a:rPr>
              <a:t>COLTIVIAMO LA LEGALITA’</a:t>
            </a:r>
            <a:endParaRPr lang="it-IT" sz="4000" dirty="0">
              <a:solidFill>
                <a:schemeClr val="accent2"/>
              </a:solidFill>
            </a:endParaRPr>
          </a:p>
        </p:txBody>
      </p:sp>
    </p:spTree>
    <p:extLst>
      <p:ext uri="{BB962C8B-B14F-4D97-AF65-F5344CB8AC3E}">
        <p14:creationId xmlns:p14="http://schemas.microsoft.com/office/powerpoint/2010/main" val="33113959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05246" y="236270"/>
            <a:ext cx="9712556" cy="721736"/>
          </a:xfrm>
          <a:prstGeom prst="rect">
            <a:avLst/>
          </a:prstGeom>
        </p:spPr>
        <p:txBody>
          <a:bodyPr wrap="square">
            <a:spAutoFit/>
          </a:bodyPr>
          <a:lstStyle/>
          <a:p>
            <a:pPr>
              <a:lnSpc>
                <a:spcPct val="107000"/>
              </a:lnSpc>
              <a:spcAft>
                <a:spcPts val="800"/>
              </a:spcAft>
            </a:pPr>
            <a:r>
              <a:rPr lang="it-IT" sz="4000" b="1" dirty="0">
                <a:solidFill>
                  <a:schemeClr val="accent2"/>
                </a:solidFill>
                <a:ea typeface="Calibri" panose="020F0502020204030204" pitchFamily="34" charset="0"/>
                <a:cs typeface="Times New Roman" panose="02020603050405020304" pitchFamily="18" charset="0"/>
              </a:rPr>
              <a:t>I MAGGIORI NEMICI DELLA LEGALITA’</a:t>
            </a:r>
            <a:endParaRPr lang="it-IT" sz="4000" b="1" dirty="0">
              <a:solidFill>
                <a:schemeClr val="accent2"/>
              </a:solidFill>
              <a:effectLst/>
              <a:ea typeface="Calibri" panose="020F0502020204030204" pitchFamily="34" charset="0"/>
              <a:cs typeface="Times New Roman" panose="02020603050405020304" pitchFamily="18" charset="0"/>
            </a:endParaRPr>
          </a:p>
        </p:txBody>
      </p:sp>
      <p:sp>
        <p:nvSpPr>
          <p:cNvPr id="3" name="Nastro perforato 2"/>
          <p:cNvSpPr/>
          <p:nvPr/>
        </p:nvSpPr>
        <p:spPr>
          <a:xfrm>
            <a:off x="1084521" y="1743740"/>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MAFIA</a:t>
            </a:r>
            <a:endParaRPr lang="it-IT" sz="2800" b="1" dirty="0">
              <a:solidFill>
                <a:schemeClr val="tx1"/>
              </a:solidFill>
            </a:endParaRPr>
          </a:p>
        </p:txBody>
      </p:sp>
      <p:sp>
        <p:nvSpPr>
          <p:cNvPr id="4" name="Nastro perforato 3"/>
          <p:cNvSpPr/>
          <p:nvPr/>
        </p:nvSpPr>
        <p:spPr>
          <a:xfrm>
            <a:off x="6492945" y="1743740"/>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100" b="1" dirty="0" smtClean="0">
                <a:solidFill>
                  <a:schemeClr val="tx1"/>
                </a:solidFill>
              </a:rPr>
              <a:t>EVASIONE </a:t>
            </a:r>
          </a:p>
          <a:p>
            <a:pPr algn="ctr"/>
            <a:r>
              <a:rPr lang="it-IT" sz="2100" b="1" dirty="0" smtClean="0">
                <a:solidFill>
                  <a:schemeClr val="tx1"/>
                </a:solidFill>
              </a:rPr>
              <a:t>FISCALE</a:t>
            </a:r>
            <a:endParaRPr lang="it-IT" sz="2100" b="1" dirty="0">
              <a:solidFill>
                <a:schemeClr val="tx1"/>
              </a:solidFill>
            </a:endParaRPr>
          </a:p>
        </p:txBody>
      </p:sp>
      <p:sp>
        <p:nvSpPr>
          <p:cNvPr id="6" name="Nastro perforato 5"/>
          <p:cNvSpPr/>
          <p:nvPr/>
        </p:nvSpPr>
        <p:spPr>
          <a:xfrm>
            <a:off x="3788733" y="1743740"/>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CORRUZIONE</a:t>
            </a:r>
            <a:endParaRPr lang="it-IT" sz="2400" b="1" dirty="0">
              <a:solidFill>
                <a:schemeClr val="tx1"/>
              </a:solidFill>
            </a:endParaRPr>
          </a:p>
        </p:txBody>
      </p:sp>
      <p:sp>
        <p:nvSpPr>
          <p:cNvPr id="7" name="Nastro perforato 6"/>
          <p:cNvSpPr/>
          <p:nvPr/>
        </p:nvSpPr>
        <p:spPr>
          <a:xfrm>
            <a:off x="9452340" y="1743740"/>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solidFill>
                  <a:schemeClr val="tx1"/>
                </a:solidFill>
              </a:rPr>
              <a:t>MANCANZA DI RISPETTO PER</a:t>
            </a:r>
          </a:p>
          <a:p>
            <a:pPr algn="ctr"/>
            <a:r>
              <a:rPr lang="it-IT" b="1" dirty="0" smtClean="0">
                <a:solidFill>
                  <a:schemeClr val="tx1"/>
                </a:solidFill>
              </a:rPr>
              <a:t>L’AMBIENTE</a:t>
            </a:r>
            <a:endParaRPr lang="it-IT" b="1" dirty="0">
              <a:solidFill>
                <a:schemeClr val="tx1"/>
              </a:solidFill>
            </a:endParaRPr>
          </a:p>
        </p:txBody>
      </p:sp>
      <p:sp>
        <p:nvSpPr>
          <p:cNvPr id="8" name="Nastro perforato 7"/>
          <p:cNvSpPr/>
          <p:nvPr/>
        </p:nvSpPr>
        <p:spPr>
          <a:xfrm>
            <a:off x="1134135" y="4256568"/>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Nastro perforato 8"/>
          <p:cNvSpPr/>
          <p:nvPr/>
        </p:nvSpPr>
        <p:spPr>
          <a:xfrm>
            <a:off x="3813540" y="4256568"/>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VIOLENZA</a:t>
            </a:r>
            <a:endParaRPr lang="it-IT" sz="2400" b="1" dirty="0">
              <a:solidFill>
                <a:schemeClr val="tx1"/>
              </a:solidFill>
            </a:endParaRPr>
          </a:p>
        </p:txBody>
      </p:sp>
      <p:sp>
        <p:nvSpPr>
          <p:cNvPr id="10" name="Nastro perforato 9"/>
          <p:cNvSpPr/>
          <p:nvPr/>
        </p:nvSpPr>
        <p:spPr>
          <a:xfrm>
            <a:off x="6492945" y="4256568"/>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USURA</a:t>
            </a:r>
            <a:endParaRPr lang="it-IT" sz="2400" b="1" dirty="0">
              <a:solidFill>
                <a:schemeClr val="tx1"/>
              </a:solidFill>
            </a:endParaRPr>
          </a:p>
        </p:txBody>
      </p:sp>
      <p:sp>
        <p:nvSpPr>
          <p:cNvPr id="11" name="Nastro perforato 10"/>
          <p:cNvSpPr/>
          <p:nvPr/>
        </p:nvSpPr>
        <p:spPr>
          <a:xfrm>
            <a:off x="9452339" y="4256568"/>
            <a:ext cx="1956391" cy="138223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BULLISMO</a:t>
            </a:r>
            <a:endParaRPr lang="it-IT" sz="2400" b="1" dirty="0">
              <a:solidFill>
                <a:schemeClr val="tx1"/>
              </a:solidFill>
            </a:endParaRPr>
          </a:p>
        </p:txBody>
      </p:sp>
      <p:sp>
        <p:nvSpPr>
          <p:cNvPr id="12" name="CasellaDiTesto 11"/>
          <p:cNvSpPr txBox="1"/>
          <p:nvPr/>
        </p:nvSpPr>
        <p:spPr>
          <a:xfrm>
            <a:off x="1134135" y="4486019"/>
            <a:ext cx="1906777" cy="923330"/>
          </a:xfrm>
          <a:prstGeom prst="rect">
            <a:avLst/>
          </a:prstGeom>
          <a:noFill/>
        </p:spPr>
        <p:txBody>
          <a:bodyPr wrap="square" rtlCol="0">
            <a:spAutoFit/>
          </a:bodyPr>
          <a:lstStyle/>
          <a:p>
            <a:r>
              <a:rPr lang="it-IT" b="1" dirty="0" smtClean="0"/>
              <a:t>SCIPPI, FURTI, RAPINE, SPACCIO DI DROGA</a:t>
            </a:r>
            <a:endParaRPr lang="it-IT" b="1" dirty="0"/>
          </a:p>
        </p:txBody>
      </p:sp>
    </p:spTree>
    <p:extLst>
      <p:ext uri="{BB962C8B-B14F-4D97-AF65-F5344CB8AC3E}">
        <p14:creationId xmlns:p14="http://schemas.microsoft.com/office/powerpoint/2010/main" val="39003748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30550" y="406391"/>
            <a:ext cx="8554562" cy="721736"/>
          </a:xfrm>
          <a:prstGeom prst="rect">
            <a:avLst/>
          </a:prstGeom>
        </p:spPr>
        <p:txBody>
          <a:bodyPr wrap="square">
            <a:spAutoFit/>
          </a:bodyPr>
          <a:lstStyle/>
          <a:p>
            <a:pPr>
              <a:lnSpc>
                <a:spcPct val="107000"/>
              </a:lnSpc>
              <a:spcAft>
                <a:spcPts val="800"/>
              </a:spcAft>
            </a:pPr>
            <a:r>
              <a:rPr lang="it-IT" sz="4000" b="1" dirty="0">
                <a:solidFill>
                  <a:schemeClr val="accent2"/>
                </a:solidFill>
                <a:ea typeface="Calibri" panose="020F0502020204030204" pitchFamily="34" charset="0"/>
                <a:cs typeface="Times New Roman" panose="02020603050405020304" pitchFamily="18" charset="0"/>
              </a:rPr>
              <a:t>PER COMBATTERLI E’ NECESSARIO</a:t>
            </a:r>
          </a:p>
        </p:txBody>
      </p:sp>
      <p:sp>
        <p:nvSpPr>
          <p:cNvPr id="4" name="Onda 3"/>
          <p:cNvSpPr/>
          <p:nvPr/>
        </p:nvSpPr>
        <p:spPr>
          <a:xfrm>
            <a:off x="2472062" y="1128127"/>
            <a:ext cx="7868093" cy="1851142"/>
          </a:xfrm>
          <a:prstGeom prst="wave">
            <a:avLst>
              <a:gd name="adj1" fmla="val 12500"/>
              <a:gd name="adj2" fmla="val -2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v"/>
            </a:pPr>
            <a:r>
              <a:rPr lang="it-IT" sz="3200" b="1" dirty="0" smtClean="0">
                <a:solidFill>
                  <a:schemeClr val="tx1"/>
                </a:solidFill>
              </a:rPr>
              <a:t>CHE TUTTI I CITTADINI ROMPANO IL MURO DEL SILENZIO</a:t>
            </a:r>
            <a:endParaRPr lang="it-IT" sz="3200" b="1" dirty="0">
              <a:solidFill>
                <a:schemeClr val="tx1"/>
              </a:solidFill>
            </a:endParaRPr>
          </a:p>
        </p:txBody>
      </p:sp>
      <p:sp>
        <p:nvSpPr>
          <p:cNvPr id="5" name="Rettangolo 4"/>
          <p:cNvSpPr/>
          <p:nvPr/>
        </p:nvSpPr>
        <p:spPr>
          <a:xfrm>
            <a:off x="2886720" y="3315048"/>
            <a:ext cx="3519389" cy="3046988"/>
          </a:xfrm>
          <a:prstGeom prst="rect">
            <a:avLst/>
          </a:prstGeom>
        </p:spPr>
        <p:txBody>
          <a:bodyPr wrap="square">
            <a:spAutoFit/>
          </a:bodyPr>
          <a:lstStyle/>
          <a:p>
            <a:r>
              <a:rPr lang="it-IT" sz="2400" b="1" dirty="0">
                <a:solidFill>
                  <a:srgbClr val="001F5F"/>
                </a:solidFill>
                <a:latin typeface="Calibri" panose="020F0502020204030204" pitchFamily="34" charset="0"/>
              </a:rPr>
              <a:t>Grazie a grandi personaggi come questi le organizzazioni criminali hanno subito duri colpi e molti dei più famigerati boss e latitanti sono stati arrestati ed assicurati alla giustizia. </a:t>
            </a:r>
            <a:endParaRPr lang="it-IT" sz="2400" dirty="0"/>
          </a:p>
        </p:txBody>
      </p:sp>
      <p:pic>
        <p:nvPicPr>
          <p:cNvPr id="6" name="Immagine 5"/>
          <p:cNvPicPr>
            <a:picLocks noChangeAspect="1"/>
          </p:cNvPicPr>
          <p:nvPr/>
        </p:nvPicPr>
        <p:blipFill>
          <a:blip r:embed="rId2"/>
          <a:stretch>
            <a:fillRect/>
          </a:stretch>
        </p:blipFill>
        <p:spPr>
          <a:xfrm>
            <a:off x="104994" y="3134726"/>
            <a:ext cx="2781725" cy="3137787"/>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5059" y="3315048"/>
            <a:ext cx="2849062" cy="2861781"/>
          </a:xfrm>
          <a:prstGeom prst="rect">
            <a:avLst/>
          </a:prstGeom>
        </p:spPr>
      </p:pic>
      <p:sp>
        <p:nvSpPr>
          <p:cNvPr id="8" name="Rettangolo 7"/>
          <p:cNvSpPr/>
          <p:nvPr/>
        </p:nvSpPr>
        <p:spPr>
          <a:xfrm>
            <a:off x="9378379" y="3315048"/>
            <a:ext cx="2492864" cy="2677656"/>
          </a:xfrm>
          <a:prstGeom prst="rect">
            <a:avLst/>
          </a:prstGeom>
        </p:spPr>
        <p:txBody>
          <a:bodyPr wrap="square">
            <a:spAutoFit/>
          </a:bodyPr>
          <a:lstStyle/>
          <a:p>
            <a:r>
              <a:rPr lang="it-IT" sz="2400" b="1" dirty="0">
                <a:solidFill>
                  <a:srgbClr val="001F5F"/>
                </a:solidFill>
                <a:latin typeface="Calibri" panose="020F0502020204030204" pitchFamily="34" charset="0"/>
              </a:rPr>
              <a:t>«La paura muore ogni giorno, </a:t>
            </a:r>
            <a:endParaRPr lang="it-IT" sz="2400" dirty="0">
              <a:solidFill>
                <a:srgbClr val="000000"/>
              </a:solidFill>
              <a:latin typeface="Calibri" panose="020F0502020204030204" pitchFamily="34" charset="0"/>
            </a:endParaRPr>
          </a:p>
          <a:p>
            <a:r>
              <a:rPr lang="it-IT" sz="2400" b="1" dirty="0">
                <a:solidFill>
                  <a:srgbClr val="001F5F"/>
                </a:solidFill>
                <a:latin typeface="Calibri" panose="020F0502020204030204" pitchFamily="34" charset="0"/>
              </a:rPr>
              <a:t>chi non ha paura muore </a:t>
            </a:r>
            <a:endParaRPr lang="it-IT" sz="2400" dirty="0">
              <a:solidFill>
                <a:srgbClr val="000000"/>
              </a:solidFill>
              <a:latin typeface="Calibri" panose="020F0502020204030204" pitchFamily="34" charset="0"/>
            </a:endParaRPr>
          </a:p>
          <a:p>
            <a:r>
              <a:rPr lang="it-IT" sz="2400" b="1" dirty="0">
                <a:solidFill>
                  <a:srgbClr val="002060"/>
                </a:solidFill>
                <a:latin typeface="Calibri" panose="020F0502020204030204" pitchFamily="34" charset="0"/>
              </a:rPr>
              <a:t>una volta sola». </a:t>
            </a:r>
            <a:endParaRPr lang="it-IT" sz="2400" b="1" dirty="0" smtClean="0">
              <a:solidFill>
                <a:srgbClr val="002060"/>
              </a:solidFill>
              <a:latin typeface="Calibri" panose="020F0502020204030204" pitchFamily="34" charset="0"/>
            </a:endParaRPr>
          </a:p>
          <a:p>
            <a:endParaRPr lang="it-IT" sz="2400" b="1" dirty="0">
              <a:solidFill>
                <a:srgbClr val="002060"/>
              </a:solidFill>
              <a:latin typeface="Calibri" panose="020F0502020204030204" pitchFamily="34" charset="0"/>
            </a:endParaRPr>
          </a:p>
          <a:p>
            <a:r>
              <a:rPr lang="it-IT" sz="2400" b="1" i="1" dirty="0">
                <a:solidFill>
                  <a:srgbClr val="001F5F"/>
                </a:solidFill>
                <a:latin typeface="Calibri" panose="020F0502020204030204" pitchFamily="34" charset="0"/>
              </a:rPr>
              <a:t>Paolo Borsellino </a:t>
            </a:r>
            <a:endParaRPr lang="it-IT" sz="2400" dirty="0"/>
          </a:p>
        </p:txBody>
      </p:sp>
    </p:spTree>
    <p:extLst>
      <p:ext uri="{BB962C8B-B14F-4D97-AF65-F5344CB8AC3E}">
        <p14:creationId xmlns:p14="http://schemas.microsoft.com/office/powerpoint/2010/main" val="2854263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46852" y="267218"/>
            <a:ext cx="9945415" cy="707886"/>
          </a:xfrm>
          <a:prstGeom prst="rect">
            <a:avLst/>
          </a:prstGeom>
        </p:spPr>
        <p:txBody>
          <a:bodyPr wrap="none">
            <a:spAutoFit/>
          </a:bodyPr>
          <a:lstStyle/>
          <a:p>
            <a:pPr algn="ct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17: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PARTNERSHIP PER GLI OBIETTIVI</a:t>
            </a:r>
            <a:endParaRPr lang="it-IT" sz="4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241" y="1201079"/>
            <a:ext cx="3016213" cy="2129459"/>
          </a:xfrm>
          <a:prstGeom prst="rect">
            <a:avLst/>
          </a:prstGeom>
        </p:spPr>
      </p:pic>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9813"/>
          <a:stretch/>
        </p:blipFill>
        <p:spPr>
          <a:xfrm>
            <a:off x="3646525" y="1235524"/>
            <a:ext cx="2607856" cy="2095014"/>
          </a:xfrm>
          <a:prstGeom prst="rect">
            <a:avLst/>
          </a:prstGeom>
        </p:spPr>
      </p:pic>
      <p:pic>
        <p:nvPicPr>
          <p:cNvPr id="5" name="Immagine 4"/>
          <p:cNvPicPr>
            <a:picLocks noChangeAspect="1"/>
          </p:cNvPicPr>
          <p:nvPr/>
        </p:nvPicPr>
        <p:blipFill rotWithShape="1">
          <a:blip r:embed="rId4">
            <a:extLst>
              <a:ext uri="{28A0092B-C50C-407E-A947-70E740481C1C}">
                <a14:useLocalDpi xmlns:a14="http://schemas.microsoft.com/office/drawing/2010/main" val="0"/>
              </a:ext>
            </a:extLst>
          </a:blip>
          <a:srcRect b="10461"/>
          <a:stretch/>
        </p:blipFill>
        <p:spPr>
          <a:xfrm>
            <a:off x="6544453" y="2700670"/>
            <a:ext cx="5433123" cy="3551274"/>
          </a:xfrm>
          <a:prstGeom prst="rect">
            <a:avLst/>
          </a:prstGeom>
        </p:spPr>
      </p:pic>
      <p:sp>
        <p:nvSpPr>
          <p:cNvPr id="6" name="Rettangolo 5"/>
          <p:cNvSpPr/>
          <p:nvPr/>
        </p:nvSpPr>
        <p:spPr>
          <a:xfrm>
            <a:off x="158381" y="3590958"/>
            <a:ext cx="6096000" cy="2838021"/>
          </a:xfrm>
          <a:prstGeom prst="rect">
            <a:avLst/>
          </a:prstGeom>
        </p:spPr>
        <p:txBody>
          <a:bodyPr>
            <a:spAutoFit/>
          </a:bodyPr>
          <a:lstStyle/>
          <a:p>
            <a:pPr algn="just">
              <a:lnSpc>
                <a:spcPct val="107000"/>
              </a:lnSpc>
              <a:spcAft>
                <a:spcPts val="800"/>
              </a:spcAft>
            </a:pPr>
            <a:r>
              <a:rPr lang="it-IT" sz="2800" dirty="0">
                <a:latin typeface="Calibri" panose="020F0502020204030204" pitchFamily="34" charset="0"/>
                <a:ea typeface="Calibri" panose="020F0502020204030204" pitchFamily="34" charset="0"/>
                <a:cs typeface="Times New Roman" panose="02020603050405020304" pitchFamily="18" charset="0"/>
              </a:rPr>
              <a:t>Per raggiungere gli obiettivi è necessario unire gli sforzi con azioni urgenti che coinvolgano governi e settore privato in tutti gli ambiti (energia, infrastrutture, trasporti, informazione, comunicazione…)</a:t>
            </a:r>
          </a:p>
        </p:txBody>
      </p:sp>
    </p:spTree>
    <p:extLst>
      <p:ext uri="{BB962C8B-B14F-4D97-AF65-F5344CB8AC3E}">
        <p14:creationId xmlns:p14="http://schemas.microsoft.com/office/powerpoint/2010/main" val="12313271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2987" y="1169580"/>
            <a:ext cx="6273209" cy="4832092"/>
          </a:xfrm>
          <a:prstGeom prst="rect">
            <a:avLst/>
          </a:prstGeom>
        </p:spPr>
        <p:txBody>
          <a:bodyPr wrap="square">
            <a:spAutoFit/>
          </a:bodyPr>
          <a:lstStyle/>
          <a:p>
            <a:pPr algn="just"/>
            <a:r>
              <a:rPr lang="it-IT" sz="2800" b="1" dirty="0" smtClean="0"/>
              <a:t>Potrà crescere ed arricchirsi solo se alimentata dal nostro impegno e solo se l’uomo finirà di abusare della natura, causando il degrado ecologico che minaccia la sopravvivenza del pianeta.</a:t>
            </a:r>
          </a:p>
          <a:p>
            <a:pPr algn="just"/>
            <a:r>
              <a:rPr lang="it-IT" sz="2800" b="1" dirty="0" smtClean="0"/>
              <a:t>Ognuno </a:t>
            </a:r>
            <a:r>
              <a:rPr lang="it-IT" sz="2800" b="1" dirty="0"/>
              <a:t>di noi ha un ruolo da giocare per la tutela del pianeta. Ogni nostra azione quotidiana deve avere un effetto positivo per evitare le catastrofi ambientali di cui quotidianamente sentiamo parlare. </a:t>
            </a:r>
            <a:endParaRPr lang="it-IT" sz="2800" dirty="0"/>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1502" y="192192"/>
            <a:ext cx="4027623" cy="6038487"/>
          </a:xfrm>
          <a:prstGeom prst="rect">
            <a:avLst/>
          </a:prstGeom>
        </p:spPr>
      </p:pic>
      <p:sp>
        <p:nvSpPr>
          <p:cNvPr id="4" name="Rettangolo 3"/>
          <p:cNvSpPr/>
          <p:nvPr/>
        </p:nvSpPr>
        <p:spPr>
          <a:xfrm>
            <a:off x="967522" y="192192"/>
            <a:ext cx="5044138" cy="584775"/>
          </a:xfrm>
          <a:prstGeom prst="rect">
            <a:avLst/>
          </a:prstGeom>
        </p:spPr>
        <p:txBody>
          <a:bodyPr wrap="none">
            <a:spAutoFit/>
          </a:bodyPr>
          <a:lstStyle/>
          <a:p>
            <a:pPr algn="just"/>
            <a:r>
              <a:rPr lang="it-IT" sz="3200" b="1" dirty="0">
                <a:solidFill>
                  <a:schemeClr val="accent2"/>
                </a:solidFill>
              </a:rPr>
              <a:t>La terra è nelle nostre </a:t>
            </a:r>
            <a:r>
              <a:rPr lang="it-IT" sz="3200" b="1" dirty="0" smtClean="0">
                <a:solidFill>
                  <a:schemeClr val="accent2"/>
                </a:solidFill>
              </a:rPr>
              <a:t>mani </a:t>
            </a:r>
            <a:endParaRPr lang="it-IT" sz="3200" dirty="0">
              <a:solidFill>
                <a:schemeClr val="accent2"/>
              </a:solidFill>
            </a:endParaRPr>
          </a:p>
        </p:txBody>
      </p:sp>
    </p:spTree>
    <p:extLst>
      <p:ext uri="{BB962C8B-B14F-4D97-AF65-F5344CB8AC3E}">
        <p14:creationId xmlns:p14="http://schemas.microsoft.com/office/powerpoint/2010/main" val="3476738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96634" y="331013"/>
            <a:ext cx="7868092" cy="707886"/>
          </a:xfrm>
          <a:prstGeom prst="rect">
            <a:avLst/>
          </a:prstGeom>
        </p:spPr>
        <p:txBody>
          <a:bodyPr wrap="square">
            <a:spAutoFit/>
          </a:bodyPr>
          <a:lstStyle/>
          <a:p>
            <a:r>
              <a:rPr lang="it-IT" sz="4000" b="1" dirty="0">
                <a:solidFill>
                  <a:srgbClr val="000099"/>
                </a:solidFill>
                <a:latin typeface="Calibri" panose="020F0502020204030204" pitchFamily="34" charset="0"/>
              </a:rPr>
              <a:t>VERSO UNO SVILUPPO SOSTENIBILE </a:t>
            </a:r>
            <a:endParaRPr lang="it-IT" sz="4000" dirty="0"/>
          </a:p>
        </p:txBody>
      </p:sp>
      <p:pic>
        <p:nvPicPr>
          <p:cNvPr id="3" name="Immagine 2"/>
          <p:cNvPicPr>
            <a:picLocks noChangeAspect="1"/>
          </p:cNvPicPr>
          <p:nvPr/>
        </p:nvPicPr>
        <p:blipFill>
          <a:blip r:embed="rId2"/>
          <a:stretch>
            <a:fillRect/>
          </a:stretch>
        </p:blipFill>
        <p:spPr>
          <a:xfrm>
            <a:off x="195992" y="1515481"/>
            <a:ext cx="4201283" cy="3448041"/>
          </a:xfrm>
          <a:prstGeom prst="rect">
            <a:avLst/>
          </a:prstGeom>
        </p:spPr>
      </p:pic>
      <p:sp>
        <p:nvSpPr>
          <p:cNvPr id="5" name="Rettangolo 4"/>
          <p:cNvSpPr/>
          <p:nvPr/>
        </p:nvSpPr>
        <p:spPr>
          <a:xfrm>
            <a:off x="4699591" y="1038899"/>
            <a:ext cx="7293934" cy="4832092"/>
          </a:xfrm>
          <a:prstGeom prst="rect">
            <a:avLst/>
          </a:prstGeom>
        </p:spPr>
        <p:txBody>
          <a:bodyPr wrap="square">
            <a:spAutoFit/>
          </a:bodyPr>
          <a:lstStyle/>
          <a:p>
            <a:pPr algn="just"/>
            <a:endParaRPr lang="it-IT" sz="2800" dirty="0" smtClean="0">
              <a:latin typeface="Calibri" panose="020F0502020204030204" pitchFamily="34" charset="0"/>
              <a:ea typeface="Times New Roman" panose="02020603050405020304" pitchFamily="18" charset="0"/>
            </a:endParaRPr>
          </a:p>
          <a:p>
            <a:pPr algn="just"/>
            <a:r>
              <a:rPr lang="it-IT" sz="2800" dirty="0" smtClean="0">
                <a:latin typeface="Calibri" panose="020F0502020204030204" pitchFamily="34" charset="0"/>
                <a:ea typeface="Times New Roman" panose="02020603050405020304" pitchFamily="18" charset="0"/>
              </a:rPr>
              <a:t>Lo</a:t>
            </a:r>
            <a:r>
              <a:rPr lang="it-IT" sz="2800" dirty="0">
                <a:latin typeface="Calibri" panose="020F0502020204030204" pitchFamily="34" charset="0"/>
                <a:ea typeface="Times New Roman" panose="02020603050405020304" pitchFamily="18" charset="0"/>
              </a:rPr>
              <a:t> </a:t>
            </a:r>
            <a:r>
              <a:rPr lang="it-IT" sz="2800" b="1" dirty="0">
                <a:latin typeface="Calibri" panose="020F0502020204030204" pitchFamily="34" charset="0"/>
                <a:ea typeface="Times New Roman" panose="02020603050405020304" pitchFamily="18" charset="0"/>
              </a:rPr>
              <a:t>sviluppo sostenibile</a:t>
            </a:r>
            <a:r>
              <a:rPr lang="it-IT" sz="2800" dirty="0">
                <a:latin typeface="Calibri" panose="020F0502020204030204" pitchFamily="34" charset="0"/>
                <a:ea typeface="Times New Roman" panose="02020603050405020304" pitchFamily="18" charset="0"/>
              </a:rPr>
              <a:t> è una forma di </a:t>
            </a:r>
            <a:r>
              <a:rPr lang="it-IT" sz="2800" dirty="0">
                <a:latin typeface="Calibri" panose="020F0502020204030204" pitchFamily="34" charset="0"/>
                <a:ea typeface="Times New Roman" panose="02020603050405020304" pitchFamily="18" charset="0"/>
                <a:hlinkClick r:id="rId3" tooltip="Sviluppo economico"/>
              </a:rPr>
              <a:t>sviluppo economico</a:t>
            </a:r>
            <a:r>
              <a:rPr lang="it-IT" sz="2800" dirty="0">
                <a:latin typeface="Calibri" panose="020F0502020204030204" pitchFamily="34" charset="0"/>
                <a:ea typeface="Times New Roman" panose="02020603050405020304" pitchFamily="18" charset="0"/>
              </a:rPr>
              <a:t> compatibile con la </a:t>
            </a:r>
            <a:r>
              <a:rPr lang="it-IT" sz="2800" dirty="0">
                <a:latin typeface="Calibri" panose="020F0502020204030204" pitchFamily="34" charset="0"/>
                <a:ea typeface="Times New Roman" panose="02020603050405020304" pitchFamily="18" charset="0"/>
                <a:hlinkClick r:id="rId4" tooltip="Biodiversità"/>
              </a:rPr>
              <a:t>salvaguardia</a:t>
            </a:r>
            <a:r>
              <a:rPr lang="it-IT" sz="2800" dirty="0">
                <a:latin typeface="Calibri" panose="020F0502020204030204" pitchFamily="34" charset="0"/>
                <a:ea typeface="Times New Roman" panose="02020603050405020304" pitchFamily="18" charset="0"/>
              </a:rPr>
              <a:t> dell'</a:t>
            </a:r>
            <a:r>
              <a:rPr lang="it-IT" sz="2800" dirty="0">
                <a:latin typeface="Calibri" panose="020F0502020204030204" pitchFamily="34" charset="0"/>
                <a:ea typeface="Times New Roman" panose="02020603050405020304" pitchFamily="18" charset="0"/>
                <a:hlinkClick r:id="rId5" tooltip="Ambiente naturale"/>
              </a:rPr>
              <a:t>ambiente</a:t>
            </a:r>
            <a:r>
              <a:rPr lang="it-IT" sz="2800" dirty="0">
                <a:latin typeface="Calibri" panose="020F0502020204030204" pitchFamily="34" charset="0"/>
                <a:ea typeface="Times New Roman" panose="02020603050405020304" pitchFamily="18" charset="0"/>
              </a:rPr>
              <a:t> e dei beni liberi per le generazioni future, che ha dato vita all'</a:t>
            </a:r>
            <a:r>
              <a:rPr lang="it-IT" sz="2800" dirty="0">
                <a:latin typeface="Calibri" panose="020F0502020204030204" pitchFamily="34" charset="0"/>
                <a:ea typeface="Times New Roman" panose="02020603050405020304" pitchFamily="18" charset="0"/>
                <a:hlinkClick r:id="rId6" tooltip="Economia sostenibile"/>
              </a:rPr>
              <a:t>economia sostenibile</a:t>
            </a:r>
            <a:r>
              <a:rPr lang="it-IT" sz="2800" dirty="0">
                <a:latin typeface="Calibri" panose="020F0502020204030204" pitchFamily="34" charset="0"/>
                <a:ea typeface="Times New Roman" panose="02020603050405020304" pitchFamily="18" charset="0"/>
              </a:rPr>
              <a:t>. Così facendo, l’economia non è orientata solo al profitto, ma al benessere e al miglioramento della qualità della vita. Il concetto di </a:t>
            </a:r>
            <a:r>
              <a:rPr lang="it-IT" sz="2800" dirty="0">
                <a:latin typeface="Calibri" panose="020F0502020204030204" pitchFamily="34" charset="0"/>
                <a:ea typeface="Times New Roman" panose="02020603050405020304" pitchFamily="18" charset="0"/>
                <a:hlinkClick r:id="rId7" tooltip="Sostenibilità"/>
              </a:rPr>
              <a:t>sostenibilità</a:t>
            </a:r>
            <a:r>
              <a:rPr lang="it-IT" sz="2800" dirty="0">
                <a:latin typeface="Calibri" panose="020F0502020204030204" pitchFamily="34" charset="0"/>
                <a:ea typeface="Times New Roman" panose="02020603050405020304" pitchFamily="18" charset="0"/>
              </a:rPr>
              <a:t> è parte centrale e fondamentale dello sviluppo sociale, economico e ambientale di tutte le Nazioni.</a:t>
            </a:r>
            <a:endParaRPr lang="it-IT"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70137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7060019" y="2190307"/>
            <a:ext cx="4757332" cy="4061637"/>
          </a:xfrm>
          <a:prstGeom prst="rect">
            <a:avLst/>
          </a:prstGeom>
        </p:spPr>
      </p:pic>
      <p:sp>
        <p:nvSpPr>
          <p:cNvPr id="3" name="Rettangolo 2"/>
          <p:cNvSpPr/>
          <p:nvPr/>
        </p:nvSpPr>
        <p:spPr>
          <a:xfrm>
            <a:off x="276447" y="297712"/>
            <a:ext cx="6783572" cy="6122510"/>
          </a:xfrm>
          <a:prstGeom prst="rect">
            <a:avLst/>
          </a:prstGeom>
        </p:spPr>
        <p:txBody>
          <a:bodyPr wrap="square">
            <a:spAutoFit/>
          </a:bodyPr>
          <a:lstStyle/>
          <a:p>
            <a:pPr>
              <a:lnSpc>
                <a:spcPct val="107000"/>
              </a:lnSpc>
              <a:spcBef>
                <a:spcPts val="600"/>
              </a:spcBef>
              <a:spcAft>
                <a:spcPts val="600"/>
              </a:spcAft>
            </a:pPr>
            <a:r>
              <a:rPr lang="it-IT" sz="2400" dirty="0" smtClean="0">
                <a:ea typeface="Times New Roman" panose="02020603050405020304" pitchFamily="18" charset="0"/>
                <a:cs typeface="Times New Roman" panose="02020603050405020304" pitchFamily="18" charset="0"/>
              </a:rPr>
              <a:t>La </a:t>
            </a:r>
            <a:r>
              <a:rPr lang="it-IT" sz="2400" dirty="0">
                <a:ea typeface="Times New Roman" panose="02020603050405020304" pitchFamily="18" charset="0"/>
                <a:cs typeface="Times New Roman" panose="02020603050405020304" pitchFamily="18" charset="0"/>
              </a:rPr>
              <a:t>sostenibilità ruota attorno a tre componenti fondamentali:</a:t>
            </a:r>
            <a:endParaRPr lang="it-IT" sz="2400" dirty="0">
              <a:ea typeface="Calibri" panose="020F0502020204030204" pitchFamily="34" charset="0"/>
              <a:cs typeface="Times New Roman" panose="02020603050405020304" pitchFamily="18" charset="0"/>
            </a:endParaRPr>
          </a:p>
          <a:p>
            <a:pPr marL="342900" lvl="0" indent="-342900">
              <a:lnSpc>
                <a:spcPct val="107000"/>
              </a:lnSpc>
              <a:spcAft>
                <a:spcPts val="120"/>
              </a:spcAft>
              <a:buSzPts val="1000"/>
              <a:buFont typeface="Symbol" panose="05050102010706020507" pitchFamily="18" charset="2"/>
              <a:buChar char=""/>
              <a:tabLst>
                <a:tab pos="457200" algn="l"/>
              </a:tabLst>
            </a:pPr>
            <a:r>
              <a:rPr lang="it-IT" sz="2400" dirty="0">
                <a:ea typeface="Times New Roman" panose="02020603050405020304" pitchFamily="18" charset="0"/>
                <a:cs typeface="Times New Roman" panose="02020603050405020304" pitchFamily="18" charset="0"/>
              </a:rPr>
              <a:t>Sostenibilità economica: intesa come capacità di generare </a:t>
            </a:r>
            <a:r>
              <a:rPr lang="it-IT" sz="2400" dirty="0">
                <a:solidFill>
                  <a:srgbClr val="0563C1"/>
                </a:solidFill>
                <a:ea typeface="Times New Roman" panose="02020603050405020304" pitchFamily="18" charset="0"/>
                <a:cs typeface="Times New Roman" panose="02020603050405020304" pitchFamily="18" charset="0"/>
                <a:hlinkClick r:id="rId3" tooltip="Reddito"/>
              </a:rPr>
              <a:t>reddito</a:t>
            </a:r>
            <a:r>
              <a:rPr lang="it-IT" sz="2400" dirty="0">
                <a:ea typeface="Times New Roman" panose="02020603050405020304" pitchFamily="18" charset="0"/>
                <a:cs typeface="Times New Roman" panose="02020603050405020304" pitchFamily="18" charset="0"/>
              </a:rPr>
              <a:t> e </a:t>
            </a:r>
            <a:r>
              <a:rPr lang="it-IT" sz="2400" dirty="0">
                <a:solidFill>
                  <a:srgbClr val="0563C1"/>
                </a:solidFill>
                <a:ea typeface="Times New Roman" panose="02020603050405020304" pitchFamily="18" charset="0"/>
                <a:cs typeface="Times New Roman" panose="02020603050405020304" pitchFamily="18" charset="0"/>
                <a:hlinkClick r:id="rId4" tooltip="Lavoro"/>
              </a:rPr>
              <a:t>lavoro</a:t>
            </a:r>
            <a:r>
              <a:rPr lang="it-IT" sz="2400" dirty="0">
                <a:ea typeface="Times New Roman" panose="02020603050405020304" pitchFamily="18" charset="0"/>
                <a:cs typeface="Times New Roman" panose="02020603050405020304" pitchFamily="18" charset="0"/>
              </a:rPr>
              <a:t> per il sostentamento della </a:t>
            </a:r>
            <a:r>
              <a:rPr lang="it-IT" sz="2400" dirty="0">
                <a:solidFill>
                  <a:srgbClr val="0563C1"/>
                </a:solidFill>
                <a:ea typeface="Times New Roman" panose="02020603050405020304" pitchFamily="18" charset="0"/>
                <a:cs typeface="Times New Roman" panose="02020603050405020304" pitchFamily="18" charset="0"/>
                <a:hlinkClick r:id="rId5" tooltip="Popolazione"/>
              </a:rPr>
              <a:t>popolazione</a:t>
            </a:r>
            <a:r>
              <a:rPr lang="it-IT" sz="2400" dirty="0">
                <a:ea typeface="Times New Roman" panose="02020603050405020304" pitchFamily="18" charset="0"/>
                <a:cs typeface="Times New Roman" panose="02020603050405020304" pitchFamily="18" charset="0"/>
              </a:rPr>
              <a:t>.</a:t>
            </a:r>
            <a:endParaRPr lang="it-IT" sz="2400" dirty="0">
              <a:ea typeface="Calibri" panose="020F0502020204030204" pitchFamily="34" charset="0"/>
              <a:cs typeface="Times New Roman" panose="02020603050405020304" pitchFamily="18" charset="0"/>
            </a:endParaRPr>
          </a:p>
          <a:p>
            <a:pPr marL="342900" lvl="0" indent="-342900">
              <a:lnSpc>
                <a:spcPct val="107000"/>
              </a:lnSpc>
              <a:spcAft>
                <a:spcPts val="120"/>
              </a:spcAft>
              <a:buSzPts val="1000"/>
              <a:buFont typeface="Symbol" panose="05050102010706020507" pitchFamily="18" charset="2"/>
              <a:buChar char=""/>
              <a:tabLst>
                <a:tab pos="457200" algn="l"/>
              </a:tabLst>
            </a:pPr>
            <a:r>
              <a:rPr lang="it-IT" sz="2400" dirty="0">
                <a:ea typeface="Times New Roman" panose="02020603050405020304" pitchFamily="18" charset="0"/>
                <a:cs typeface="Times New Roman" panose="02020603050405020304" pitchFamily="18" charset="0"/>
              </a:rPr>
              <a:t>Sostenibilità sociale: intesa come capacità di garantire condizioni di </a:t>
            </a:r>
            <a:r>
              <a:rPr lang="it-IT" sz="2400" dirty="0">
                <a:solidFill>
                  <a:srgbClr val="0563C1"/>
                </a:solidFill>
                <a:ea typeface="Times New Roman" panose="02020603050405020304" pitchFamily="18" charset="0"/>
                <a:cs typeface="Times New Roman" panose="02020603050405020304" pitchFamily="18" charset="0"/>
                <a:hlinkClick r:id="rId6" tooltip="Benessere"/>
              </a:rPr>
              <a:t>benessere</a:t>
            </a:r>
            <a:r>
              <a:rPr lang="it-IT" sz="2400" dirty="0">
                <a:ea typeface="Times New Roman" panose="02020603050405020304" pitchFamily="18" charset="0"/>
                <a:cs typeface="Times New Roman" panose="02020603050405020304" pitchFamily="18" charset="0"/>
              </a:rPr>
              <a:t> umano (sicurezza, </a:t>
            </a:r>
            <a:r>
              <a:rPr lang="it-IT" sz="2400" dirty="0">
                <a:solidFill>
                  <a:srgbClr val="0563C1"/>
                </a:solidFill>
                <a:ea typeface="Times New Roman" panose="02020603050405020304" pitchFamily="18" charset="0"/>
                <a:cs typeface="Times New Roman" panose="02020603050405020304" pitchFamily="18" charset="0"/>
                <a:hlinkClick r:id="rId7" tooltip="Salute"/>
              </a:rPr>
              <a:t>salute</a:t>
            </a:r>
            <a:r>
              <a:rPr lang="it-IT" sz="2400" dirty="0">
                <a:ea typeface="Times New Roman" panose="02020603050405020304" pitchFamily="18" charset="0"/>
                <a:cs typeface="Times New Roman" panose="02020603050405020304" pitchFamily="18" charset="0"/>
              </a:rPr>
              <a:t>, istruzione, </a:t>
            </a:r>
            <a:r>
              <a:rPr lang="it-IT" sz="2400" dirty="0">
                <a:solidFill>
                  <a:srgbClr val="0563C1"/>
                </a:solidFill>
                <a:ea typeface="Times New Roman" panose="02020603050405020304" pitchFamily="18" charset="0"/>
                <a:cs typeface="Times New Roman" panose="02020603050405020304" pitchFamily="18" charset="0"/>
                <a:hlinkClick r:id="rId8" tooltip="Democrazia"/>
              </a:rPr>
              <a:t>democrazia</a:t>
            </a:r>
            <a:r>
              <a:rPr lang="it-IT" sz="2400" dirty="0">
                <a:ea typeface="Times New Roman" panose="02020603050405020304" pitchFamily="18" charset="0"/>
                <a:cs typeface="Times New Roman" panose="02020603050405020304" pitchFamily="18" charset="0"/>
              </a:rPr>
              <a:t>, partecipazione, </a:t>
            </a:r>
            <a:r>
              <a:rPr lang="it-IT" sz="2400" dirty="0">
                <a:solidFill>
                  <a:srgbClr val="0563C1"/>
                </a:solidFill>
                <a:ea typeface="Times New Roman" panose="02020603050405020304" pitchFamily="18" charset="0"/>
                <a:cs typeface="Times New Roman" panose="02020603050405020304" pitchFamily="18" charset="0"/>
                <a:hlinkClick r:id="rId9" tooltip="Giustizia"/>
              </a:rPr>
              <a:t>giustizia</a:t>
            </a:r>
            <a:r>
              <a:rPr lang="it-IT" sz="2400" dirty="0">
                <a:ea typeface="Times New Roman" panose="02020603050405020304" pitchFamily="18" charset="0"/>
                <a:cs typeface="Times New Roman" panose="02020603050405020304" pitchFamily="18" charset="0"/>
              </a:rPr>
              <a:t>.) equamente distribuite per classi e genere.</a:t>
            </a:r>
            <a:endParaRPr lang="it-IT" sz="2400" dirty="0">
              <a:ea typeface="Calibri" panose="020F0502020204030204" pitchFamily="34" charset="0"/>
              <a:cs typeface="Times New Roman" panose="02020603050405020304" pitchFamily="18" charset="0"/>
            </a:endParaRPr>
          </a:p>
          <a:p>
            <a:pPr marL="342900" lvl="0" indent="-342900">
              <a:lnSpc>
                <a:spcPct val="107000"/>
              </a:lnSpc>
              <a:spcAft>
                <a:spcPts val="120"/>
              </a:spcAft>
              <a:buSzPts val="1000"/>
              <a:buFont typeface="Symbol" panose="05050102010706020507" pitchFamily="18" charset="2"/>
              <a:buChar char=""/>
              <a:tabLst>
                <a:tab pos="457200" algn="l"/>
              </a:tabLst>
            </a:pPr>
            <a:r>
              <a:rPr lang="it-IT" sz="2400" dirty="0">
                <a:ea typeface="Times New Roman" panose="02020603050405020304" pitchFamily="18" charset="0"/>
                <a:cs typeface="Times New Roman" panose="02020603050405020304" pitchFamily="18" charset="0"/>
              </a:rPr>
              <a:t>Sostenibilità ambientale: intesa come capacità di mantenere </a:t>
            </a:r>
            <a:r>
              <a:rPr lang="it-IT" sz="2400" dirty="0">
                <a:solidFill>
                  <a:srgbClr val="0563C1"/>
                </a:solidFill>
                <a:ea typeface="Times New Roman" panose="02020603050405020304" pitchFamily="18" charset="0"/>
                <a:cs typeface="Times New Roman" panose="02020603050405020304" pitchFamily="18" charset="0"/>
                <a:hlinkClick r:id="rId10" tooltip="Qualità (economia)"/>
              </a:rPr>
              <a:t>qualità</a:t>
            </a:r>
            <a:r>
              <a:rPr lang="it-IT" sz="2400" dirty="0">
                <a:ea typeface="Times New Roman" panose="02020603050405020304" pitchFamily="18" charset="0"/>
                <a:cs typeface="Times New Roman" panose="02020603050405020304" pitchFamily="18" charset="0"/>
              </a:rPr>
              <a:t> e </a:t>
            </a:r>
            <a:r>
              <a:rPr lang="it-IT" sz="2400" dirty="0">
                <a:solidFill>
                  <a:srgbClr val="0563C1"/>
                </a:solidFill>
                <a:ea typeface="Times New Roman" panose="02020603050405020304" pitchFamily="18" charset="0"/>
                <a:cs typeface="Times New Roman" panose="02020603050405020304" pitchFamily="18" charset="0"/>
                <a:hlinkClick r:id="rId11" tooltip="Riproducibilità"/>
              </a:rPr>
              <a:t>riproducibilità</a:t>
            </a:r>
            <a:r>
              <a:rPr lang="it-IT" sz="2400" dirty="0">
                <a:ea typeface="Times New Roman" panose="02020603050405020304" pitchFamily="18" charset="0"/>
                <a:cs typeface="Times New Roman" panose="02020603050405020304" pitchFamily="18" charset="0"/>
              </a:rPr>
              <a:t> delle </a:t>
            </a:r>
            <a:r>
              <a:rPr lang="it-IT" sz="2400" dirty="0">
                <a:solidFill>
                  <a:srgbClr val="0563C1"/>
                </a:solidFill>
                <a:ea typeface="Times New Roman" panose="02020603050405020304" pitchFamily="18" charset="0"/>
                <a:cs typeface="Times New Roman" panose="02020603050405020304" pitchFamily="18" charset="0"/>
                <a:hlinkClick r:id="rId12" tooltip="Risorse naturali"/>
              </a:rPr>
              <a:t>risorse naturali</a:t>
            </a:r>
            <a:r>
              <a:rPr lang="it-IT" sz="2400" dirty="0" smtClean="0">
                <a:ea typeface="Times New Roman" panose="02020603050405020304" pitchFamily="18" charset="0"/>
                <a:cs typeface="Times New Roman" panose="02020603050405020304" pitchFamily="18" charset="0"/>
              </a:rPr>
              <a:t>.</a:t>
            </a:r>
            <a:r>
              <a:rPr lang="it-IT" dirty="0"/>
              <a:t> </a:t>
            </a:r>
            <a:r>
              <a:rPr lang="it-IT" sz="2400" dirty="0"/>
              <a:t>L'area risultante dall'intersezione delle tre componenti, coincide idealmente con lo sviluppo sostenibile. </a:t>
            </a:r>
            <a:endParaRPr lang="it-IT"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7829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77656" y="470187"/>
            <a:ext cx="8825023" cy="721736"/>
          </a:xfrm>
          <a:prstGeom prst="rect">
            <a:avLst/>
          </a:prstGeom>
        </p:spPr>
        <p:txBody>
          <a:bodyPr wrap="squar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1: </a:t>
            </a:r>
            <a:r>
              <a:rPr lang="it-IT" sz="4000" b="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SCONFIGGERE LA POVERTA’</a:t>
            </a:r>
            <a:endParaRPr lang="it-IT" sz="40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04" y="3879388"/>
            <a:ext cx="2758595" cy="2360428"/>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5239" y="1722475"/>
            <a:ext cx="6908045" cy="4517342"/>
          </a:xfrm>
          <a:prstGeom prst="rect">
            <a:avLst/>
          </a:prstGeom>
        </p:spPr>
      </p:pic>
      <p:sp>
        <p:nvSpPr>
          <p:cNvPr id="5" name="Rettangolo 4"/>
          <p:cNvSpPr/>
          <p:nvPr/>
        </p:nvSpPr>
        <p:spPr>
          <a:xfrm>
            <a:off x="0" y="1323701"/>
            <a:ext cx="4446404" cy="3046988"/>
          </a:xfrm>
          <a:prstGeom prst="rect">
            <a:avLst/>
          </a:prstGeom>
        </p:spPr>
        <p:txBody>
          <a:bodyPr wrap="square">
            <a:spAutoFit/>
          </a:bodyPr>
          <a:lstStyle/>
          <a:p>
            <a:pPr algn="just"/>
            <a:r>
              <a:rPr lang="it-IT" sz="2400" dirty="0" smtClean="0">
                <a:solidFill>
                  <a:srgbClr val="454545"/>
                </a:solidFill>
              </a:rPr>
              <a:t>Ancora oggi più di 800 milioni di persone, delle quali circa il 70 per cento sono donne, vive in condizioni di estrema indigenza. L’Agenda 2030 per uno sviluppo sostenibile si </a:t>
            </a:r>
            <a:r>
              <a:rPr lang="it-IT" sz="2400" dirty="0">
                <a:solidFill>
                  <a:srgbClr val="454545"/>
                </a:solidFill>
              </a:rPr>
              <a:t>pone come obiettivo eliminare completamente la povertà estrema entro il </a:t>
            </a:r>
            <a:r>
              <a:rPr lang="it-IT" sz="2400" dirty="0" smtClean="0">
                <a:solidFill>
                  <a:srgbClr val="454545"/>
                </a:solidFill>
              </a:rPr>
              <a:t>2030.</a:t>
            </a:r>
            <a:r>
              <a:rPr lang="it-IT" sz="2400" dirty="0">
                <a:solidFill>
                  <a:srgbClr val="454545"/>
                </a:solidFill>
              </a:rPr>
              <a:t> </a:t>
            </a:r>
            <a:endParaRPr lang="it-IT" sz="2400" dirty="0"/>
          </a:p>
        </p:txBody>
      </p:sp>
      <p:sp>
        <p:nvSpPr>
          <p:cNvPr id="6" name="Rettangolo 5"/>
          <p:cNvSpPr/>
          <p:nvPr/>
        </p:nvSpPr>
        <p:spPr>
          <a:xfrm>
            <a:off x="4878826" y="1323701"/>
            <a:ext cx="3812069" cy="595932"/>
          </a:xfrm>
          <a:prstGeom prst="rect">
            <a:avLst/>
          </a:prstGeom>
        </p:spPr>
        <p:txBody>
          <a:bodyPr wrap="none">
            <a:spAutoFit/>
          </a:bodyPr>
          <a:lstStyle/>
          <a:p>
            <a:pPr>
              <a:lnSpc>
                <a:spcPct val="107000"/>
              </a:lnSpc>
              <a:spcAft>
                <a:spcPts val="800"/>
              </a:spcAft>
            </a:pPr>
            <a:r>
              <a:rPr lang="it-IT" sz="32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Per far ciò potremmo</a:t>
            </a:r>
            <a:endParaRPr lang="it-IT"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2345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56391" y="406391"/>
            <a:ext cx="8378456" cy="750975"/>
          </a:xfrm>
          <a:prstGeom prst="rect">
            <a:avLst/>
          </a:prstGeom>
        </p:spPr>
        <p:txBody>
          <a:bodyPr wrap="squar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2: </a:t>
            </a:r>
            <a:r>
              <a:rPr lang="it-IT" sz="4000" b="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SCONFIGGERE LA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FAME</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38" y="1398623"/>
            <a:ext cx="2544061" cy="2896929"/>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0064" y="1157366"/>
            <a:ext cx="5001768" cy="5001768"/>
          </a:xfrm>
          <a:prstGeom prst="rect">
            <a:avLst/>
          </a:prstGeom>
        </p:spPr>
      </p:pic>
      <p:sp>
        <p:nvSpPr>
          <p:cNvPr id="5" name="Rettangolo 4"/>
          <p:cNvSpPr/>
          <p:nvPr/>
        </p:nvSpPr>
        <p:spPr>
          <a:xfrm>
            <a:off x="2934585" y="1157367"/>
            <a:ext cx="3953077" cy="4708981"/>
          </a:xfrm>
          <a:prstGeom prst="rect">
            <a:avLst/>
          </a:prstGeom>
        </p:spPr>
        <p:txBody>
          <a:bodyPr wrap="square">
            <a:spAutoFit/>
          </a:bodyPr>
          <a:lstStyle/>
          <a:p>
            <a:pPr algn="just"/>
            <a:r>
              <a:rPr lang="it-IT" sz="2000" dirty="0">
                <a:solidFill>
                  <a:srgbClr val="454545"/>
                </a:solidFill>
                <a:latin typeface="FrutigerNeueW02-Regular"/>
              </a:rPr>
              <a:t>Benché la situazione sia migliorata in molti Paesi, nel mondo sono ancora numerose le persone che patiscono la fame o soffrono di malnutrizione</a:t>
            </a:r>
            <a:r>
              <a:rPr lang="it-IT" sz="2000" dirty="0" smtClean="0">
                <a:solidFill>
                  <a:srgbClr val="454545"/>
                </a:solidFill>
                <a:latin typeface="FrutigerNeueW02-Regular"/>
              </a:rPr>
              <a:t>. L’agricoltura sarà in grado di sfamare la popolazione in crescita solo se si attuerà un profondo cambiamento nel sistema alimentare e si punterà ad un’agricoltura</a:t>
            </a:r>
            <a:r>
              <a:rPr lang="it-IT" sz="2000" dirty="0">
                <a:solidFill>
                  <a:srgbClr val="454545"/>
                </a:solidFill>
                <a:latin typeface="FrutigerNeueW02-Regular"/>
              </a:rPr>
              <a:t> </a:t>
            </a:r>
            <a:r>
              <a:rPr lang="it-IT" sz="2000" dirty="0" smtClean="0">
                <a:solidFill>
                  <a:srgbClr val="454545"/>
                </a:solidFill>
                <a:latin typeface="FrutigerNeueW02-Regular"/>
              </a:rPr>
              <a:t>e una pesca sostenibili. Se ci si adatterà ai cambiamenti climatici e alle condizioni metereologiche estreme.</a:t>
            </a:r>
            <a:endParaRPr lang="it-IT" sz="2000" dirty="0"/>
          </a:p>
        </p:txBody>
      </p:sp>
    </p:spTree>
    <p:extLst>
      <p:ext uri="{BB962C8B-B14F-4D97-AF65-F5344CB8AC3E}">
        <p14:creationId xmlns:p14="http://schemas.microsoft.com/office/powerpoint/2010/main" val="620046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20726" y="427657"/>
            <a:ext cx="10568762" cy="750975"/>
          </a:xfrm>
          <a:prstGeom prst="rect">
            <a:avLst/>
          </a:prstGeom>
        </p:spPr>
        <p:txBody>
          <a:bodyPr wrap="squar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3: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VITA SANA E BENESSERE PER TUTTI</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86" y="1394638"/>
            <a:ext cx="4125433" cy="4198087"/>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8312" y="2580707"/>
            <a:ext cx="3283688" cy="3703121"/>
          </a:xfrm>
          <a:prstGeom prst="rect">
            <a:avLst/>
          </a:prstGeom>
        </p:spPr>
      </p:pic>
      <p:sp>
        <p:nvSpPr>
          <p:cNvPr id="6" name="Rettangolo 5"/>
          <p:cNvSpPr/>
          <p:nvPr/>
        </p:nvSpPr>
        <p:spPr>
          <a:xfrm>
            <a:off x="4316819" y="1267070"/>
            <a:ext cx="7293934" cy="5016758"/>
          </a:xfrm>
          <a:prstGeom prst="rect">
            <a:avLst/>
          </a:prstGeom>
        </p:spPr>
        <p:txBody>
          <a:bodyPr wrap="square">
            <a:spAutoFit/>
          </a:bodyPr>
          <a:lstStyle/>
          <a:p>
            <a:pPr algn="just"/>
            <a:r>
              <a:rPr lang="it-IT" sz="2000" dirty="0">
                <a:solidFill>
                  <a:srgbClr val="222222"/>
                </a:solidFill>
                <a:ea typeface="Calibri" panose="020F0502020204030204" pitchFamily="34" charset="0"/>
                <a:cs typeface="Times New Roman" panose="02020603050405020304" pitchFamily="18" charset="0"/>
              </a:rPr>
              <a:t>Per raggiungere lo sviluppo sostenibile è fondamentale garantire una vita sana e promuovere il benessere di tutti a tutte le età. Sono stati fatti grandi progressi per quanto riguarda l’aumento dell’aspettativa di vita e la riduzione di alcune delle cause di morte più comuni legate alla mortalità </a:t>
            </a:r>
            <a:r>
              <a:rPr lang="it-IT" sz="2000" dirty="0" smtClean="0">
                <a:solidFill>
                  <a:srgbClr val="222222"/>
                </a:solidFill>
                <a:ea typeface="Calibri" panose="020F0502020204030204" pitchFamily="34" charset="0"/>
                <a:cs typeface="Times New Roman" panose="02020603050405020304" pitchFamily="18" charset="0"/>
              </a:rPr>
              <a:t>infantile</a:t>
            </a:r>
          </a:p>
          <a:p>
            <a:r>
              <a:rPr lang="it-IT" sz="2000" dirty="0" smtClean="0">
                <a:solidFill>
                  <a:srgbClr val="222222"/>
                </a:solidFill>
                <a:ea typeface="Calibri" panose="020F0502020204030204" pitchFamily="34" charset="0"/>
                <a:cs typeface="Times New Roman" panose="02020603050405020304" pitchFamily="18" charset="0"/>
              </a:rPr>
              <a:t> </a:t>
            </a:r>
            <a:r>
              <a:rPr lang="it-IT" sz="2000" dirty="0">
                <a:solidFill>
                  <a:srgbClr val="222222"/>
                </a:solidFill>
                <a:ea typeface="Calibri" panose="020F0502020204030204" pitchFamily="34" charset="0"/>
                <a:cs typeface="Times New Roman" panose="02020603050405020304" pitchFamily="18" charset="0"/>
              </a:rPr>
              <a:t>e materna. Sono stati compiuti  </a:t>
            </a:r>
            <a:endParaRPr lang="it-IT" sz="2000" dirty="0" smtClean="0">
              <a:solidFill>
                <a:srgbClr val="222222"/>
              </a:solidFill>
              <a:ea typeface="Calibri" panose="020F0502020204030204" pitchFamily="34" charset="0"/>
              <a:cs typeface="Times New Roman" panose="02020603050405020304" pitchFamily="18" charset="0"/>
            </a:endParaRPr>
          </a:p>
          <a:p>
            <a:r>
              <a:rPr lang="it-IT" sz="2000" dirty="0" smtClean="0">
                <a:solidFill>
                  <a:srgbClr val="222222"/>
                </a:solidFill>
                <a:ea typeface="Calibri" panose="020F0502020204030204" pitchFamily="34" charset="0"/>
                <a:cs typeface="Times New Roman" panose="02020603050405020304" pitchFamily="18" charset="0"/>
              </a:rPr>
              <a:t>significativi </a:t>
            </a:r>
            <a:r>
              <a:rPr lang="it-IT" sz="2000" dirty="0">
                <a:solidFill>
                  <a:srgbClr val="222222"/>
                </a:solidFill>
                <a:ea typeface="Calibri" panose="020F0502020204030204" pitchFamily="34" charset="0"/>
                <a:cs typeface="Times New Roman" panose="02020603050405020304" pitchFamily="18" charset="0"/>
              </a:rPr>
              <a:t>progressi nell’accesso </a:t>
            </a:r>
            <a:endParaRPr lang="it-IT" sz="2000" dirty="0" smtClean="0">
              <a:solidFill>
                <a:srgbClr val="222222"/>
              </a:solidFill>
              <a:ea typeface="Calibri" panose="020F0502020204030204" pitchFamily="34" charset="0"/>
              <a:cs typeface="Times New Roman" panose="02020603050405020304" pitchFamily="18" charset="0"/>
            </a:endParaRPr>
          </a:p>
          <a:p>
            <a:r>
              <a:rPr lang="it-IT" sz="2000" dirty="0" smtClean="0">
                <a:solidFill>
                  <a:srgbClr val="222222"/>
                </a:solidFill>
                <a:ea typeface="Calibri" panose="020F0502020204030204" pitchFamily="34" charset="0"/>
                <a:cs typeface="Times New Roman" panose="02020603050405020304" pitchFamily="18" charset="0"/>
              </a:rPr>
              <a:t>all’acqua </a:t>
            </a:r>
            <a:r>
              <a:rPr lang="it-IT" sz="2000" dirty="0">
                <a:solidFill>
                  <a:srgbClr val="222222"/>
                </a:solidFill>
                <a:ea typeface="Calibri" panose="020F0502020204030204" pitchFamily="34" charset="0"/>
                <a:cs typeface="Times New Roman" panose="02020603050405020304" pitchFamily="18" charset="0"/>
              </a:rPr>
              <a:t>pulita e all’igiene, nella </a:t>
            </a:r>
            <a:endParaRPr lang="it-IT" sz="2000" dirty="0" smtClean="0">
              <a:solidFill>
                <a:srgbClr val="222222"/>
              </a:solidFill>
              <a:ea typeface="Calibri" panose="020F0502020204030204" pitchFamily="34" charset="0"/>
              <a:cs typeface="Times New Roman" panose="02020603050405020304" pitchFamily="18" charset="0"/>
            </a:endParaRPr>
          </a:p>
          <a:p>
            <a:r>
              <a:rPr lang="it-IT" sz="2000" dirty="0" smtClean="0">
                <a:solidFill>
                  <a:srgbClr val="222222"/>
                </a:solidFill>
                <a:ea typeface="Calibri" panose="020F0502020204030204" pitchFamily="34" charset="0"/>
                <a:cs typeface="Times New Roman" panose="02020603050405020304" pitchFamily="18" charset="0"/>
              </a:rPr>
              <a:t>riduzione </a:t>
            </a:r>
            <a:r>
              <a:rPr lang="it-IT" sz="2000" dirty="0">
                <a:solidFill>
                  <a:srgbClr val="222222"/>
                </a:solidFill>
                <a:ea typeface="Calibri" panose="020F0502020204030204" pitchFamily="34" charset="0"/>
                <a:cs typeface="Times New Roman" panose="02020603050405020304" pitchFamily="18" charset="0"/>
              </a:rPr>
              <a:t>della malaria, </a:t>
            </a:r>
            <a:r>
              <a:rPr lang="it-IT" sz="2000" dirty="0" smtClean="0">
                <a:solidFill>
                  <a:srgbClr val="222222"/>
                </a:solidFill>
                <a:ea typeface="Calibri" panose="020F0502020204030204" pitchFamily="34" charset="0"/>
                <a:cs typeface="Times New Roman" panose="02020603050405020304" pitchFamily="18" charset="0"/>
              </a:rPr>
              <a:t>della</a:t>
            </a:r>
          </a:p>
          <a:p>
            <a:r>
              <a:rPr lang="it-IT" sz="2000" dirty="0" smtClean="0">
                <a:solidFill>
                  <a:srgbClr val="222222"/>
                </a:solidFill>
                <a:ea typeface="Calibri" panose="020F0502020204030204" pitchFamily="34" charset="0"/>
                <a:cs typeface="Times New Roman" panose="02020603050405020304" pitchFamily="18" charset="0"/>
              </a:rPr>
              <a:t> </a:t>
            </a:r>
            <a:r>
              <a:rPr lang="it-IT" sz="2000" dirty="0">
                <a:solidFill>
                  <a:srgbClr val="222222"/>
                </a:solidFill>
                <a:ea typeface="Calibri" panose="020F0502020204030204" pitchFamily="34" charset="0"/>
                <a:cs typeface="Times New Roman" panose="02020603050405020304" pitchFamily="18" charset="0"/>
              </a:rPr>
              <a:t>tubercolosi, della poliomielite e della </a:t>
            </a:r>
            <a:endParaRPr lang="it-IT" sz="2000" dirty="0" smtClean="0">
              <a:solidFill>
                <a:srgbClr val="222222"/>
              </a:solidFill>
              <a:ea typeface="Calibri" panose="020F0502020204030204" pitchFamily="34" charset="0"/>
              <a:cs typeface="Times New Roman" panose="02020603050405020304" pitchFamily="18" charset="0"/>
            </a:endParaRPr>
          </a:p>
          <a:p>
            <a:r>
              <a:rPr lang="it-IT" sz="2000" dirty="0" smtClean="0">
                <a:solidFill>
                  <a:srgbClr val="222222"/>
                </a:solidFill>
                <a:ea typeface="Calibri" panose="020F0502020204030204" pitchFamily="34" charset="0"/>
                <a:cs typeface="Times New Roman" panose="02020603050405020304" pitchFamily="18" charset="0"/>
              </a:rPr>
              <a:t>diffusione </a:t>
            </a:r>
            <a:r>
              <a:rPr lang="it-IT" sz="2000" dirty="0">
                <a:solidFill>
                  <a:srgbClr val="222222"/>
                </a:solidFill>
                <a:ea typeface="Calibri" panose="020F0502020204030204" pitchFamily="34" charset="0"/>
                <a:cs typeface="Times New Roman" panose="02020603050405020304" pitchFamily="18" charset="0"/>
              </a:rPr>
              <a:t>dell’HIV/AIDS. </a:t>
            </a:r>
            <a:r>
              <a:rPr lang="it-IT" sz="2000" dirty="0"/>
              <a:t>Nonostante ciò</a:t>
            </a:r>
            <a:r>
              <a:rPr lang="it-IT" sz="2000" dirty="0" smtClean="0"/>
              <a:t>,</a:t>
            </a:r>
          </a:p>
          <a:p>
            <a:r>
              <a:rPr lang="it-IT" sz="2000" dirty="0" smtClean="0"/>
              <a:t> </a:t>
            </a:r>
            <a:r>
              <a:rPr lang="it-IT" sz="2000" dirty="0"/>
              <a:t>sono necessari molti altri sforzi per </a:t>
            </a:r>
            <a:endParaRPr lang="it-IT" sz="2000" dirty="0" smtClean="0"/>
          </a:p>
          <a:p>
            <a:r>
              <a:rPr lang="it-IT" sz="2000" dirty="0" smtClean="0"/>
              <a:t>sradicare </a:t>
            </a:r>
            <a:r>
              <a:rPr lang="it-IT" sz="2000" dirty="0"/>
              <a:t>completamente un’ampia </a:t>
            </a:r>
            <a:r>
              <a:rPr lang="it-IT" sz="2000" dirty="0" smtClean="0"/>
              <a:t>varietà</a:t>
            </a:r>
          </a:p>
          <a:p>
            <a:r>
              <a:rPr lang="it-IT" sz="2000" dirty="0" smtClean="0"/>
              <a:t> </a:t>
            </a:r>
            <a:r>
              <a:rPr lang="it-IT" sz="2000" dirty="0"/>
              <a:t>di malattie e affrontare numerose </a:t>
            </a:r>
            <a:r>
              <a:rPr lang="it-IT" sz="2000" dirty="0" smtClean="0"/>
              <a:t>e</a:t>
            </a:r>
          </a:p>
          <a:p>
            <a:r>
              <a:rPr lang="it-IT" sz="2000" dirty="0" smtClean="0"/>
              <a:t> </a:t>
            </a:r>
            <a:r>
              <a:rPr lang="it-IT" sz="2000" dirty="0"/>
              <a:t>diverse questioni relative alla salute</a:t>
            </a:r>
            <a:r>
              <a:rPr lang="it-IT" sz="2000" dirty="0" smtClean="0"/>
              <a:t>,</a:t>
            </a:r>
          </a:p>
          <a:p>
            <a:r>
              <a:rPr lang="it-IT" sz="2000" dirty="0" smtClean="0"/>
              <a:t> </a:t>
            </a:r>
            <a:r>
              <a:rPr lang="it-IT" sz="2000" dirty="0"/>
              <a:t>siano esse recenti o persistenti nel tempo.</a:t>
            </a:r>
          </a:p>
        </p:txBody>
      </p:sp>
    </p:spTree>
    <p:extLst>
      <p:ext uri="{BB962C8B-B14F-4D97-AF65-F5344CB8AC3E}">
        <p14:creationId xmlns:p14="http://schemas.microsoft.com/office/powerpoint/2010/main" val="2414512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28799" y="236270"/>
            <a:ext cx="8038214" cy="750975"/>
          </a:xfrm>
          <a:prstGeom prst="rect">
            <a:avLst/>
          </a:prstGeom>
        </p:spPr>
        <p:txBody>
          <a:bodyPr wrap="square">
            <a:spAutoFit/>
          </a:bodyPr>
          <a:lstStyle/>
          <a:p>
            <a:pPr>
              <a:lnSpc>
                <a:spcPct val="107000"/>
              </a:lnSpc>
              <a:spcAft>
                <a:spcPts val="800"/>
              </a:spcAft>
            </a:pPr>
            <a:r>
              <a:rPr lang="it-IT" sz="4000" b="1" dirty="0">
                <a:solidFill>
                  <a:srgbClr val="000099"/>
                </a:solidFill>
                <a:latin typeface="Calibri" panose="020F0502020204030204" pitchFamily="34" charset="0"/>
                <a:ea typeface="Calibri" panose="020F0502020204030204" pitchFamily="34" charset="0"/>
                <a:cs typeface="Times New Roman" panose="02020603050405020304" pitchFamily="18" charset="0"/>
              </a:rPr>
              <a:t>Obiettivo 4</a:t>
            </a:r>
            <a:r>
              <a:rPr lang="it-IT" sz="4000" b="1" dirty="0" smtClean="0">
                <a:solidFill>
                  <a:srgbClr val="000099"/>
                </a:solidFill>
                <a:latin typeface="Calibri" panose="020F0502020204030204" pitchFamily="34" charset="0"/>
                <a:ea typeface="Calibri" panose="020F0502020204030204" pitchFamily="34" charset="0"/>
                <a:cs typeface="Times New Roman" panose="02020603050405020304" pitchFamily="18" charset="0"/>
              </a:rPr>
              <a:t>: </a:t>
            </a:r>
            <a:r>
              <a:rPr lang="it-IT" sz="4000" b="1" dirty="0" smtClean="0">
                <a:solidFill>
                  <a:schemeClr val="accent2"/>
                </a:solidFill>
                <a:latin typeface="Calibri" panose="020F0502020204030204" pitchFamily="34" charset="0"/>
                <a:ea typeface="Calibri" panose="020F0502020204030204" pitchFamily="34" charset="0"/>
                <a:cs typeface="Times New Roman" panose="02020603050405020304" pitchFamily="18" charset="0"/>
              </a:rPr>
              <a:t>ISTRUZIONE DI QUALITA’</a:t>
            </a:r>
            <a:endParaRPr lang="it-IT" sz="4000" dirty="0">
              <a:solidFill>
                <a:schemeClr val="accent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894" y="987245"/>
            <a:ext cx="2886186" cy="2886186"/>
          </a:xfrm>
          <a:prstGeom prst="rect">
            <a:avLst/>
          </a:prstGeom>
        </p:spPr>
      </p:pic>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33" y="4022287"/>
            <a:ext cx="3104707" cy="2328530"/>
          </a:xfrm>
          <a:prstGeom prst="rect">
            <a:avLst/>
          </a:prstGeom>
        </p:spPr>
      </p:pic>
      <p:sp>
        <p:nvSpPr>
          <p:cNvPr id="5" name="Rettangolo 4"/>
          <p:cNvSpPr/>
          <p:nvPr/>
        </p:nvSpPr>
        <p:spPr>
          <a:xfrm>
            <a:off x="4146697" y="1136101"/>
            <a:ext cx="7719237" cy="4832092"/>
          </a:xfrm>
          <a:prstGeom prst="rect">
            <a:avLst/>
          </a:prstGeom>
        </p:spPr>
        <p:txBody>
          <a:bodyPr wrap="square">
            <a:spAutoFit/>
          </a:bodyPr>
          <a:lstStyle/>
          <a:p>
            <a:pPr algn="just"/>
            <a:r>
              <a:rPr lang="it-IT" sz="2800" dirty="0" smtClean="0">
                <a:solidFill>
                  <a:srgbClr val="454545"/>
                </a:solidFill>
                <a:latin typeface="FrutigerNeueW02-Regular"/>
              </a:rPr>
              <a:t>L’alfabetizzazione di base è migliorata, ma rimangono ancora discriminazioni nell’accesso all’istruzione superiore e zone con bambini privi di scolarizzazione. L’obiettivo mira, dunque,  </a:t>
            </a:r>
            <a:r>
              <a:rPr lang="it-IT" sz="2800" dirty="0">
                <a:solidFill>
                  <a:srgbClr val="454545"/>
                </a:solidFill>
                <a:latin typeface="FrutigerNeueW02-Regular"/>
              </a:rPr>
              <a:t>a garantire che tutti i bambini, i giovani e gli adulti, in particolar modo i più emarginati e vulnerabili, possano accedere a un’istruzione e a una formazione adeguate alle loro esigenze e al contesto in cui vivono. L’istruzione contribuisce infatti a creare un mondo più sicuro, sostenibile e interdipendente. </a:t>
            </a:r>
            <a:endParaRPr lang="it-IT" sz="2800" dirty="0"/>
          </a:p>
        </p:txBody>
      </p:sp>
    </p:spTree>
    <p:extLst>
      <p:ext uri="{BB962C8B-B14F-4D97-AF65-F5344CB8AC3E}">
        <p14:creationId xmlns:p14="http://schemas.microsoft.com/office/powerpoint/2010/main" val="1647577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076533" y="325856"/>
            <a:ext cx="4061637" cy="750975"/>
          </a:xfrm>
          <a:prstGeom prst="rect">
            <a:avLst/>
          </a:prstGeom>
        </p:spPr>
        <p:txBody>
          <a:bodyPr wrap="square">
            <a:spAutoFit/>
          </a:bodyPr>
          <a:lstStyle/>
          <a:p>
            <a:pPr>
              <a:lnSpc>
                <a:spcPct val="107000"/>
              </a:lnSpc>
              <a:spcAft>
                <a:spcPts val="800"/>
              </a:spcAft>
            </a:pPr>
            <a:r>
              <a:rPr lang="it-IT" sz="4000" b="1" dirty="0">
                <a:solidFill>
                  <a:schemeClr val="accent1">
                    <a:lumMod val="75000"/>
                  </a:schemeClr>
                </a:solidFill>
                <a:ea typeface="Calibri" panose="020F0502020204030204" pitchFamily="34" charset="0"/>
                <a:cs typeface="Times New Roman" panose="02020603050405020304" pitchFamily="18" charset="0"/>
              </a:rPr>
              <a:t>IO SONO MALALA</a:t>
            </a:r>
            <a:endParaRPr lang="it-IT" sz="4000" b="1" dirty="0">
              <a:solidFill>
                <a:schemeClr val="accent1">
                  <a:lumMod val="75000"/>
                </a:schemeClr>
              </a:solidFill>
              <a:effectLst/>
              <a:ea typeface="Calibri" panose="020F0502020204030204" pitchFamily="34" charset="0"/>
              <a:cs typeface="Times New Roman" panose="02020603050405020304" pitchFamily="18"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63" y="1020799"/>
            <a:ext cx="5677270" cy="2594197"/>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7352" y="1786270"/>
            <a:ext cx="5779257" cy="4380613"/>
          </a:xfrm>
          <a:prstGeom prst="rect">
            <a:avLst/>
          </a:prstGeom>
        </p:spPr>
      </p:pic>
      <p:sp>
        <p:nvSpPr>
          <p:cNvPr id="5" name="Rettangolo 4"/>
          <p:cNvSpPr/>
          <p:nvPr/>
        </p:nvSpPr>
        <p:spPr>
          <a:xfrm>
            <a:off x="73912" y="3614996"/>
            <a:ext cx="5808921" cy="2677656"/>
          </a:xfrm>
          <a:prstGeom prst="rect">
            <a:avLst/>
          </a:prstGeom>
        </p:spPr>
        <p:txBody>
          <a:bodyPr wrap="square">
            <a:spAutoFit/>
          </a:bodyPr>
          <a:lstStyle/>
          <a:p>
            <a:r>
              <a:rPr lang="it-IT" sz="2400" dirty="0" err="1">
                <a:solidFill>
                  <a:srgbClr val="4D5156"/>
                </a:solidFill>
                <a:ea typeface="Calibri" panose="020F0502020204030204" pitchFamily="34" charset="0"/>
              </a:rPr>
              <a:t>Malala</a:t>
            </a:r>
            <a:r>
              <a:rPr lang="it-IT" sz="2400" dirty="0">
                <a:solidFill>
                  <a:srgbClr val="4D5156"/>
                </a:solidFill>
                <a:ea typeface="Calibri" panose="020F0502020204030204" pitchFamily="34" charset="0"/>
              </a:rPr>
              <a:t> </a:t>
            </a:r>
            <a:r>
              <a:rPr lang="it-IT" sz="2400" dirty="0" err="1">
                <a:solidFill>
                  <a:srgbClr val="4D5156"/>
                </a:solidFill>
                <a:ea typeface="Calibri" panose="020F0502020204030204" pitchFamily="34" charset="0"/>
              </a:rPr>
              <a:t>Yousafzai</a:t>
            </a:r>
            <a:r>
              <a:rPr lang="it-IT" sz="2400" dirty="0">
                <a:solidFill>
                  <a:srgbClr val="4D5156"/>
                </a:solidFill>
                <a:ea typeface="Calibri" panose="020F0502020204030204" pitchFamily="34" charset="0"/>
              </a:rPr>
              <a:t> è un'attivista pakistana. È la più giovane vincitrice del Premio Nobel per la pace, nota per il suo impegno per l'affermazione dei diritti civili e per il diritto all'istruzione - bandito da un editto dei talebani - delle donne della città di </a:t>
            </a:r>
            <a:r>
              <a:rPr lang="it-IT" sz="2400" dirty="0" err="1">
                <a:solidFill>
                  <a:srgbClr val="4D5156"/>
                </a:solidFill>
                <a:ea typeface="Calibri" panose="020F0502020204030204" pitchFamily="34" charset="0"/>
              </a:rPr>
              <a:t>Mingora</a:t>
            </a:r>
            <a:r>
              <a:rPr lang="it-IT" sz="2400" dirty="0">
                <a:solidFill>
                  <a:srgbClr val="4D5156"/>
                </a:solidFill>
                <a:ea typeface="Calibri" panose="020F0502020204030204" pitchFamily="34" charset="0"/>
              </a:rPr>
              <a:t>, nella valle dello </a:t>
            </a:r>
            <a:r>
              <a:rPr lang="it-IT" sz="2400" dirty="0" err="1">
                <a:solidFill>
                  <a:srgbClr val="4D5156"/>
                </a:solidFill>
                <a:ea typeface="Calibri" panose="020F0502020204030204" pitchFamily="34" charset="0"/>
              </a:rPr>
              <a:t>Swat</a:t>
            </a:r>
            <a:endParaRPr lang="it-IT" sz="2400" dirty="0"/>
          </a:p>
        </p:txBody>
      </p:sp>
    </p:spTree>
    <p:extLst>
      <p:ext uri="{BB962C8B-B14F-4D97-AF65-F5344CB8AC3E}">
        <p14:creationId xmlns:p14="http://schemas.microsoft.com/office/powerpoint/2010/main" val="2886213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ttivo">
  <a:themeElements>
    <a:clrScheme name="Retrospettiv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546</TotalTime>
  <Words>1896</Words>
  <Application>Microsoft Office PowerPoint</Application>
  <PresentationFormat>Widescreen</PresentationFormat>
  <Paragraphs>115</Paragraphs>
  <Slides>29</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29</vt:i4>
      </vt:variant>
    </vt:vector>
  </HeadingPairs>
  <TitlesOfParts>
    <vt:vector size="39" baseType="lpstr">
      <vt:lpstr>Aparajita</vt:lpstr>
      <vt:lpstr>Arial</vt:lpstr>
      <vt:lpstr>Book Antiqua</vt:lpstr>
      <vt:lpstr>Calibri</vt:lpstr>
      <vt:lpstr>Calibri Light</vt:lpstr>
      <vt:lpstr>FrutigerNeueW02-Regular</vt:lpstr>
      <vt:lpstr>Symbol</vt:lpstr>
      <vt:lpstr>Times New Roman</vt:lpstr>
      <vt:lpstr>Wingdings</vt:lpstr>
      <vt:lpstr>Retrospettivo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mariolina</dc:creator>
  <cp:lastModifiedBy>Utente Windows</cp:lastModifiedBy>
  <cp:revision>72</cp:revision>
  <dcterms:created xsi:type="dcterms:W3CDTF">2020-12-26T10:54:55Z</dcterms:created>
  <dcterms:modified xsi:type="dcterms:W3CDTF">2021-01-31T16:41:12Z</dcterms:modified>
</cp:coreProperties>
</file>