
<file path=[Content_Types].xml><?xml version="1.0" encoding="utf-8"?>
<Types xmlns="http://schemas.openxmlformats.org/package/2006/content-types">
  <Default Extension="png" ContentType="image/png"/>
  <Default Extension="svg" ContentType="image/svg+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727" r:id="rId1"/>
  </p:sldMasterIdLst>
  <p:sldIdLst>
    <p:sldId id="256" r:id="rId2"/>
    <p:sldId id="258" r:id="rId3"/>
    <p:sldId id="257" r:id="rId4"/>
    <p:sldId id="265" r:id="rId5"/>
    <p:sldId id="266" r:id="rId6"/>
    <p:sldId id="284" r:id="rId7"/>
    <p:sldId id="267" r:id="rId8"/>
    <p:sldId id="285" r:id="rId9"/>
    <p:sldId id="268" r:id="rId10"/>
    <p:sldId id="286" r:id="rId11"/>
    <p:sldId id="269" r:id="rId12"/>
    <p:sldId id="287" r:id="rId13"/>
    <p:sldId id="270" r:id="rId14"/>
    <p:sldId id="288" r:id="rId15"/>
    <p:sldId id="271" r:id="rId16"/>
    <p:sldId id="289" r:id="rId17"/>
    <p:sldId id="272" r:id="rId18"/>
    <p:sldId id="290" r:id="rId19"/>
    <p:sldId id="273" r:id="rId20"/>
    <p:sldId id="291" r:id="rId21"/>
    <p:sldId id="274" r:id="rId22"/>
    <p:sldId id="292" r:id="rId23"/>
    <p:sldId id="275" r:id="rId24"/>
    <p:sldId id="293" r:id="rId25"/>
    <p:sldId id="276" r:id="rId26"/>
    <p:sldId id="294" r:id="rId27"/>
    <p:sldId id="277" r:id="rId28"/>
    <p:sldId id="295" r:id="rId29"/>
    <p:sldId id="278" r:id="rId30"/>
    <p:sldId id="296" r:id="rId31"/>
    <p:sldId id="279" r:id="rId32"/>
    <p:sldId id="297" r:id="rId33"/>
    <p:sldId id="280" r:id="rId34"/>
    <p:sldId id="298" r:id="rId35"/>
    <p:sldId id="281" r:id="rId36"/>
    <p:sldId id="299" r:id="rId37"/>
    <p:sldId id="282" r:id="rId38"/>
    <p:sldId id="283" r:id="rId39"/>
    <p:sldId id="300" r:id="rId40"/>
    <p:sldId id="259" r:id="rId41"/>
    <p:sldId id="260" r:id="rId42"/>
    <p:sldId id="261" r:id="rId43"/>
    <p:sldId id="262" r:id="rId44"/>
    <p:sldId id="263" r:id="rId45"/>
    <p:sldId id="264" r:id="rId4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francesca panio" initials="fp" lastIdx="1" clrIdx="0">
    <p:extLst>
      <p:ext uri="{19B8F6BF-5375-455C-9EA6-DF929625EA0E}">
        <p15:presenceInfo xmlns:p15="http://schemas.microsoft.com/office/powerpoint/2012/main" userId="c81673fc1d912f92"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4660"/>
  </p:normalViewPr>
  <p:slideViewPr>
    <p:cSldViewPr snapToGrid="0">
      <p:cViewPr varScale="1">
        <p:scale>
          <a:sx n="115" d="100"/>
          <a:sy n="115" d="100"/>
        </p:scale>
        <p:origin x="432" y="11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commentAuthors" Target="commentAuthors.xml"/><Relationship Id="rId50"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1-01-02T18:06:51.209"/>
    </inkml:context>
    <inkml:brush xml:id="br0">
      <inkml:brushProperty name="width" value="0.1" units="cm"/>
      <inkml:brushProperty name="height" value="0.1" units="cm"/>
      <inkml:brushProperty name="color" value="#FFFFFF"/>
    </inkml:brush>
  </inkml:definitions>
  <inkml:trace contextRef="#ctx0" brushRef="#br0">1 0 128,'0'6'0</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7" name="Rectangle 6" descr="Tag=AccentColor&#10;Flavor=Light&#10;Target=FillAndLine">
            <a:extLst>
              <a:ext uri="{FF2B5EF4-FFF2-40B4-BE49-F238E27FC236}">
                <a16:creationId xmlns:a16="http://schemas.microsoft.com/office/drawing/2014/main" id="{DA381740-063A-41A4-836D-85D14980EEF0}"/>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2" name="Title 1">
            <a:extLst>
              <a:ext uri="{FF2B5EF4-FFF2-40B4-BE49-F238E27FC236}">
                <a16:creationId xmlns:a16="http://schemas.microsoft.com/office/drawing/2014/main" id="{24EF9DF8-704A-44AE-8850-307DDACC9387}"/>
              </a:ext>
            </a:extLst>
          </p:cNvPr>
          <p:cNvSpPr>
            <a:spLocks noGrp="1"/>
          </p:cNvSpPr>
          <p:nvPr>
            <p:ph type="ctrTitle"/>
          </p:nvPr>
        </p:nvSpPr>
        <p:spPr>
          <a:xfrm>
            <a:off x="841248" y="448056"/>
            <a:ext cx="10515600" cy="4069080"/>
          </a:xfrm>
        </p:spPr>
        <p:txBody>
          <a:bodyPr anchor="b">
            <a:noAutofit/>
          </a:bodyPr>
          <a:lstStyle>
            <a:lvl1pPr algn="l">
              <a:defRPr sz="9600"/>
            </a:lvl1pPr>
          </a:lstStyle>
          <a:p>
            <a:r>
              <a:rPr lang="en-US"/>
              <a:t>Click to edit Master title style</a:t>
            </a:r>
            <a:endParaRPr lang="en-US" dirty="0"/>
          </a:p>
        </p:txBody>
      </p:sp>
      <p:sp>
        <p:nvSpPr>
          <p:cNvPr id="3" name="Subtitle 2">
            <a:extLst>
              <a:ext uri="{FF2B5EF4-FFF2-40B4-BE49-F238E27FC236}">
                <a16:creationId xmlns:a16="http://schemas.microsoft.com/office/drawing/2014/main" id="{3CC72E09-06F3-48B9-9B95-DE15EC98017B}"/>
              </a:ext>
            </a:extLst>
          </p:cNvPr>
          <p:cNvSpPr>
            <a:spLocks noGrp="1"/>
          </p:cNvSpPr>
          <p:nvPr>
            <p:ph type="subTitle" idx="1"/>
          </p:nvPr>
        </p:nvSpPr>
        <p:spPr>
          <a:xfrm>
            <a:off x="841248" y="4983480"/>
            <a:ext cx="10515600" cy="1124712"/>
          </a:xfrm>
        </p:spPr>
        <p:txBody>
          <a:bodyPr>
            <a:normAutofit/>
          </a:bodyPr>
          <a:lstStyle>
            <a:lvl1pPr marL="0" indent="0" algn="l">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 name="Date Placeholder 3">
            <a:extLst>
              <a:ext uri="{FF2B5EF4-FFF2-40B4-BE49-F238E27FC236}">
                <a16:creationId xmlns:a16="http://schemas.microsoft.com/office/drawing/2014/main" id="{E11CD474-E5E1-4D01-97F6-0C9FC09332C0}"/>
              </a:ext>
            </a:extLst>
          </p:cNvPr>
          <p:cNvSpPr>
            <a:spLocks noGrp="1"/>
          </p:cNvSpPr>
          <p:nvPr>
            <p:ph type="dt" sz="half" idx="10"/>
          </p:nvPr>
        </p:nvSpPr>
        <p:spPr/>
        <p:txBody>
          <a:bodyPr/>
          <a:lstStyle/>
          <a:p>
            <a:fld id="{72345051-2045-45DA-935E-2E3CA1A69ADC}" type="datetimeFigureOut">
              <a:rPr lang="en-US" smtClean="0"/>
              <a:t>1/31/2021</a:t>
            </a:fld>
            <a:endParaRPr lang="en-US" dirty="0"/>
          </a:p>
        </p:txBody>
      </p:sp>
      <p:sp>
        <p:nvSpPr>
          <p:cNvPr id="5" name="Footer Placeholder 4">
            <a:extLst>
              <a:ext uri="{FF2B5EF4-FFF2-40B4-BE49-F238E27FC236}">
                <a16:creationId xmlns:a16="http://schemas.microsoft.com/office/drawing/2014/main" id="{C636BBC7-EB9B-4B36-88E9-DBF65D270E0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8786C7-DD8D-492F-9A9A-A7B3EBE27FE9}"/>
              </a:ext>
            </a:extLst>
          </p:cNvPr>
          <p:cNvSpPr>
            <a:spLocks noGrp="1"/>
          </p:cNvSpPr>
          <p:nvPr>
            <p:ph type="sldNum" sz="quarter" idx="12"/>
          </p:nvPr>
        </p:nvSpPr>
        <p:spPr/>
        <p:txBody>
          <a:bodyPr/>
          <a:lstStyle/>
          <a:p>
            <a:fld id="{A7CD31F4-64FA-4BA0-9498-67783267A8C8}" type="slidenum">
              <a:rPr lang="en-US" smtClean="0"/>
              <a:t>‹N›</a:t>
            </a:fld>
            <a:endParaRPr lang="en-US"/>
          </a:p>
        </p:txBody>
      </p:sp>
    </p:spTree>
    <p:extLst>
      <p:ext uri="{BB962C8B-B14F-4D97-AF65-F5344CB8AC3E}">
        <p14:creationId xmlns:p14="http://schemas.microsoft.com/office/powerpoint/2010/main" val="367611946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7CF8D-FF51-4FD8-B968-A2C8507347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661A953-02EA-491B-A215-AF8420D74D3A}"/>
              </a:ext>
            </a:extLst>
          </p:cNvPr>
          <p:cNvSpPr>
            <a:spLocks noGrp="1"/>
          </p:cNvSpPr>
          <p:nvPr>
            <p:ph type="body" orient="vert" idx="1"/>
          </p:nvPr>
        </p:nvSpPr>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34084D1E-BC98-44E4-8D2C-89CCDC293331}"/>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5" name="Footer Placeholder 4">
            <a:extLst>
              <a:ext uri="{FF2B5EF4-FFF2-40B4-BE49-F238E27FC236}">
                <a16:creationId xmlns:a16="http://schemas.microsoft.com/office/drawing/2014/main" id="{513019EB-9C2B-4833-B72A-14769415972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5F6E764-5688-45F5-94ED-A7357D2F5689}"/>
              </a:ext>
            </a:extLst>
          </p:cNvPr>
          <p:cNvSpPr>
            <a:spLocks noGrp="1"/>
          </p:cNvSpPr>
          <p:nvPr>
            <p:ph type="sldNum" sz="quarter" idx="12"/>
          </p:nvPr>
        </p:nvSpPr>
        <p:spPr/>
        <p:txBody>
          <a:bodyPr/>
          <a:lstStyle/>
          <a:p>
            <a:fld id="{A7CD31F4-64FA-4BA0-9498-67783267A8C8}" type="slidenum">
              <a:rPr lang="en-US" smtClean="0"/>
              <a:t>‹N›</a:t>
            </a:fld>
            <a:endParaRPr lang="en-US"/>
          </a:p>
        </p:txBody>
      </p:sp>
    </p:spTree>
    <p:extLst>
      <p:ext uri="{BB962C8B-B14F-4D97-AF65-F5344CB8AC3E}">
        <p14:creationId xmlns:p14="http://schemas.microsoft.com/office/powerpoint/2010/main" val="427502301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20E3CB6-3025-40BF-A04B-A7B0CB4C01F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EDD5CB3-8B24-48C7-89D3-8DCAD36A453D}"/>
              </a:ext>
            </a:extLst>
          </p:cNvPr>
          <p:cNvSpPr>
            <a:spLocks noGrp="1"/>
          </p:cNvSpPr>
          <p:nvPr>
            <p:ph type="body" orient="vert" idx="1"/>
          </p:nvPr>
        </p:nvSpPr>
        <p:spPr>
          <a:xfrm>
            <a:off x="838200" y="365125"/>
            <a:ext cx="7734300" cy="5811838"/>
          </a:xfrm>
        </p:spPr>
        <p:txBody>
          <a:bodyPr vert="eaVert"/>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150BC931-E2BF-4C1D-91AA-89F82F8268B2}"/>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5" name="Footer Placeholder 4">
            <a:extLst>
              <a:ext uri="{FF2B5EF4-FFF2-40B4-BE49-F238E27FC236}">
                <a16:creationId xmlns:a16="http://schemas.microsoft.com/office/drawing/2014/main" id="{7548A135-AEE9-4483-957E-3D143318DD0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28DEFD4-A052-46B3-B2AE-F3091D8A2F7B}"/>
              </a:ext>
            </a:extLst>
          </p:cNvPr>
          <p:cNvSpPr>
            <a:spLocks noGrp="1"/>
          </p:cNvSpPr>
          <p:nvPr>
            <p:ph type="sldNum" sz="quarter" idx="12"/>
          </p:nvPr>
        </p:nvSpPr>
        <p:spPr/>
        <p:txBody>
          <a:bodyPr/>
          <a:lstStyle/>
          <a:p>
            <a:fld id="{A7CD31F4-64FA-4BA0-9498-67783267A8C8}" type="slidenum">
              <a:rPr lang="en-US" smtClean="0"/>
              <a:t>‹N›</a:t>
            </a:fld>
            <a:endParaRPr lang="en-US"/>
          </a:p>
        </p:txBody>
      </p:sp>
    </p:spTree>
    <p:extLst>
      <p:ext uri="{BB962C8B-B14F-4D97-AF65-F5344CB8AC3E}">
        <p14:creationId xmlns:p14="http://schemas.microsoft.com/office/powerpoint/2010/main" val="3925298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D02BC-5A24-47F7-A4DF-B93FBC0C51B0}"/>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48E9219E-EE74-4093-94D6-F663E059C504}"/>
              </a:ext>
            </a:extLst>
          </p:cNvPr>
          <p:cNvSpPr>
            <a:spLocks noGrp="1"/>
          </p:cNvSpPr>
          <p:nvPr>
            <p:ph idx="1"/>
          </p:nvPr>
        </p:nvSpPr>
        <p:spPr>
          <a:xfrm>
            <a:off x="838200" y="1929384"/>
            <a:ext cx="10515600" cy="4251960"/>
          </a:xfrm>
        </p:spPr>
        <p:txBody>
          <a:bodyPr>
            <a:normAutofit/>
          </a:bodyPr>
          <a:lstStyle>
            <a:lvl1pPr>
              <a:defRPr sz="2800"/>
            </a:lvl1pPr>
            <a:lvl2pPr>
              <a:defRPr sz="2400"/>
            </a:lvl2pPr>
            <a:lvl3pPr>
              <a:defRPr sz="2000"/>
            </a:lvl3pPr>
            <a:lvl4pPr>
              <a:defRPr sz="1800"/>
            </a:lvl4pPr>
            <a:lvl5pPr>
              <a:defRPr sz="18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82A61642-BFBA-48AE-A29C-C2AA7386AE95}"/>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5" name="Footer Placeholder 4">
            <a:extLst>
              <a:ext uri="{FF2B5EF4-FFF2-40B4-BE49-F238E27FC236}">
                <a16:creationId xmlns:a16="http://schemas.microsoft.com/office/drawing/2014/main" id="{2AD2029B-6646-4DBF-A302-76A513FC64D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6D4DFD-766F-4E45-A00C-2B5E8CE9A908}"/>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8" name="Rectangle 7" descr="Tag=AccentColor&#10;Flavor=Light&#10;Target=FillAndLine">
            <a:extLst>
              <a:ext uri="{FF2B5EF4-FFF2-40B4-BE49-F238E27FC236}">
                <a16:creationId xmlns:a16="http://schemas.microsoft.com/office/drawing/2014/main" id="{EBDD1931-9E86-4402-9A68-33A2D9EFB198}"/>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7576119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C218C0-6540-400C-BB51-353D5FD5CB00}"/>
              </a:ext>
            </a:extLst>
          </p:cNvPr>
          <p:cNvSpPr>
            <a:spLocks noGrp="1"/>
          </p:cNvSpPr>
          <p:nvPr>
            <p:ph type="title"/>
          </p:nvPr>
        </p:nvSpPr>
        <p:spPr>
          <a:xfrm>
            <a:off x="841248" y="448056"/>
            <a:ext cx="10515600" cy="4069080"/>
          </a:xfrm>
        </p:spPr>
        <p:txBody>
          <a:bodyPr anchor="b">
            <a:normAutofit/>
          </a:bodyPr>
          <a:lstStyle>
            <a:lvl1pPr>
              <a:defRPr sz="8000"/>
            </a:lvl1pPr>
          </a:lstStyle>
          <a:p>
            <a:r>
              <a:rPr lang="en-US"/>
              <a:t>Click to edit Master title style</a:t>
            </a:r>
            <a:endParaRPr lang="en-US" dirty="0"/>
          </a:p>
        </p:txBody>
      </p:sp>
      <p:sp>
        <p:nvSpPr>
          <p:cNvPr id="3" name="Text Placeholder 2">
            <a:extLst>
              <a:ext uri="{FF2B5EF4-FFF2-40B4-BE49-F238E27FC236}">
                <a16:creationId xmlns:a16="http://schemas.microsoft.com/office/drawing/2014/main" id="{AA81CD69-43B3-4FF7-AA41-30C36C957E65}"/>
              </a:ext>
            </a:extLst>
          </p:cNvPr>
          <p:cNvSpPr>
            <a:spLocks noGrp="1"/>
          </p:cNvSpPr>
          <p:nvPr>
            <p:ph type="body" idx="1"/>
          </p:nvPr>
        </p:nvSpPr>
        <p:spPr>
          <a:xfrm>
            <a:off x="841248" y="4983480"/>
            <a:ext cx="10515600" cy="1124712"/>
          </a:xfrm>
        </p:spPr>
        <p:txBody>
          <a:bodyPr>
            <a:normAutofit/>
          </a:bodyPr>
          <a:lstStyle>
            <a:lvl1pPr marL="0" indent="0">
              <a:buNone/>
              <a:defRPr sz="28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2BF300D-5CBE-47E9-A193-E23C8314D0EA}"/>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5" name="Footer Placeholder 4">
            <a:extLst>
              <a:ext uri="{FF2B5EF4-FFF2-40B4-BE49-F238E27FC236}">
                <a16:creationId xmlns:a16="http://schemas.microsoft.com/office/drawing/2014/main" id="{56E7DF3F-C51A-4DB1-9FCE-E3E0D8E925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5269CF4-FAAB-44EF-A2A5-8352B4AA384F}"/>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7" name="Rectangle 6" descr="Tag=AccentColor&#10;Flavor=Light&#10;Target=FillAndLine">
            <a:extLst>
              <a:ext uri="{FF2B5EF4-FFF2-40B4-BE49-F238E27FC236}">
                <a16:creationId xmlns:a16="http://schemas.microsoft.com/office/drawing/2014/main" id="{417A8947-4521-4FE1-8E44-27363435CE1B}"/>
              </a:ext>
            </a:extLst>
          </p:cNvPr>
          <p:cNvSpPr/>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42081330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DE264-531D-49C1-A8AF-2B4C1D218FAB}"/>
              </a:ext>
            </a:extLst>
          </p:cNvPr>
          <p:cNvSpPr>
            <a:spLocks noGrp="1"/>
          </p:cNvSpPr>
          <p:nvPr>
            <p:ph type="title"/>
          </p:nvPr>
        </p:nvSpPr>
        <p:spPr/>
        <p:txBody>
          <a:body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E4B9A1B8-2F1B-46AA-858A-CFFF5AF7CEB0}"/>
              </a:ext>
            </a:extLst>
          </p:cNvPr>
          <p:cNvSpPr>
            <a:spLocks noGrp="1"/>
          </p:cNvSpPr>
          <p:nvPr>
            <p:ph sz="half" idx="1"/>
          </p:nvPr>
        </p:nvSpPr>
        <p:spPr>
          <a:xfrm>
            <a:off x="838200" y="1929384"/>
            <a:ext cx="5181600" cy="425196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a:extLst>
              <a:ext uri="{FF2B5EF4-FFF2-40B4-BE49-F238E27FC236}">
                <a16:creationId xmlns:a16="http://schemas.microsoft.com/office/drawing/2014/main" id="{6E6B9631-18C0-43BD-8AF3-9137D6D4C234}"/>
              </a:ext>
            </a:extLst>
          </p:cNvPr>
          <p:cNvSpPr>
            <a:spLocks noGrp="1"/>
          </p:cNvSpPr>
          <p:nvPr>
            <p:ph sz="half" idx="2"/>
          </p:nvPr>
        </p:nvSpPr>
        <p:spPr>
          <a:xfrm>
            <a:off x="6172200" y="1929384"/>
            <a:ext cx="5181600" cy="42519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a:extLst>
              <a:ext uri="{FF2B5EF4-FFF2-40B4-BE49-F238E27FC236}">
                <a16:creationId xmlns:a16="http://schemas.microsoft.com/office/drawing/2014/main" id="{E9032FCA-14C6-4497-9C27-3F58062442CE}"/>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6" name="Footer Placeholder 5">
            <a:extLst>
              <a:ext uri="{FF2B5EF4-FFF2-40B4-BE49-F238E27FC236}">
                <a16:creationId xmlns:a16="http://schemas.microsoft.com/office/drawing/2014/main" id="{961E5057-693B-4E10-958E-0ABE79FEC70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0CECB1-0A35-4C10-9D3D-FE4404283011}"/>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9" name="Rectangle 8" descr="Tag=AccentColor&#10;Flavor=Light&#10;Target=FillAndLine">
            <a:extLst>
              <a:ext uri="{FF2B5EF4-FFF2-40B4-BE49-F238E27FC236}">
                <a16:creationId xmlns:a16="http://schemas.microsoft.com/office/drawing/2014/main" id="{2FAAC677-2D37-4F63-9C4B-711A2988EE0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244240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E282-8875-4F49-AB21-E1C2BCAEA1F6}"/>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81712EA2-EF8C-4F18-BECF-AD121F72816A}"/>
              </a:ext>
            </a:extLst>
          </p:cNvPr>
          <p:cNvSpPr>
            <a:spLocks noGrp="1"/>
          </p:cNvSpPr>
          <p:nvPr>
            <p:ph type="body" idx="1"/>
          </p:nvPr>
        </p:nvSpPr>
        <p:spPr>
          <a:xfrm>
            <a:off x="839788" y="1938528"/>
            <a:ext cx="5157787"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D7B59D4-E93F-40C1-A1A2-F1867830C678}"/>
              </a:ext>
            </a:extLst>
          </p:cNvPr>
          <p:cNvSpPr>
            <a:spLocks noGrp="1"/>
          </p:cNvSpPr>
          <p:nvPr>
            <p:ph sz="half" idx="2"/>
          </p:nvPr>
        </p:nvSpPr>
        <p:spPr>
          <a:xfrm>
            <a:off x="839788" y="2926080"/>
            <a:ext cx="5157787" cy="326440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a:extLst>
              <a:ext uri="{FF2B5EF4-FFF2-40B4-BE49-F238E27FC236}">
                <a16:creationId xmlns:a16="http://schemas.microsoft.com/office/drawing/2014/main" id="{6E810616-1C77-42AE-8449-D0B64E2B8475}"/>
              </a:ext>
            </a:extLst>
          </p:cNvPr>
          <p:cNvSpPr>
            <a:spLocks noGrp="1"/>
          </p:cNvSpPr>
          <p:nvPr>
            <p:ph type="body" sz="quarter" idx="3"/>
          </p:nvPr>
        </p:nvSpPr>
        <p:spPr>
          <a:xfrm>
            <a:off x="6172200" y="1938528"/>
            <a:ext cx="5183188" cy="823912"/>
          </a:xfrm>
        </p:spPr>
        <p:txBody>
          <a:bodyPr anchor="b">
            <a:normAutofit/>
          </a:bodyPr>
          <a:lstStyle>
            <a:lvl1pPr marL="0" indent="0">
              <a:buNone/>
              <a:defRPr sz="36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A74E172-AFE8-48E4-BBB0-CA6D4EC1127C}"/>
              </a:ext>
            </a:extLst>
          </p:cNvPr>
          <p:cNvSpPr>
            <a:spLocks noGrp="1"/>
          </p:cNvSpPr>
          <p:nvPr>
            <p:ph sz="quarter" idx="4"/>
          </p:nvPr>
        </p:nvSpPr>
        <p:spPr>
          <a:xfrm>
            <a:off x="6172200" y="2926080"/>
            <a:ext cx="5183188" cy="326440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a:extLst>
              <a:ext uri="{FF2B5EF4-FFF2-40B4-BE49-F238E27FC236}">
                <a16:creationId xmlns:a16="http://schemas.microsoft.com/office/drawing/2014/main" id="{4C9407CC-270D-4C98-B95C-7AE67D2E1913}"/>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8" name="Footer Placeholder 7">
            <a:extLst>
              <a:ext uri="{FF2B5EF4-FFF2-40B4-BE49-F238E27FC236}">
                <a16:creationId xmlns:a16="http://schemas.microsoft.com/office/drawing/2014/main" id="{454070D5-9B7B-47FC-9F75-F6AD9607452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428EAC17-33BE-4265-8C06-644C2D34FD3C}"/>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11" name="Rectangle 10" descr="Tag=AccentColor&#10;Flavor=Light&#10;Target=FillAndLine">
            <a:extLst>
              <a:ext uri="{FF2B5EF4-FFF2-40B4-BE49-F238E27FC236}">
                <a16:creationId xmlns:a16="http://schemas.microsoft.com/office/drawing/2014/main" id="{F634C457-AEBF-47D7-9200-BAD05D138B12}"/>
              </a:ext>
            </a:extLst>
          </p:cNvPr>
          <p:cNvSpPr/>
          <p:nvPr/>
        </p:nvSpPr>
        <p:spPr>
          <a:xfrm>
            <a:off x="838199" y="1709928"/>
            <a:ext cx="10515600" cy="27432"/>
          </a:xfrm>
          <a:custGeom>
            <a:avLst/>
            <a:gdLst>
              <a:gd name="connsiteX0" fmla="*/ 0 w 10515600"/>
              <a:gd name="connsiteY0" fmla="*/ 0 h 27432"/>
              <a:gd name="connsiteX1" fmla="*/ 446913 w 10515600"/>
              <a:gd name="connsiteY1" fmla="*/ 0 h 27432"/>
              <a:gd name="connsiteX2" fmla="*/ 1104138 w 10515600"/>
              <a:gd name="connsiteY2" fmla="*/ 0 h 27432"/>
              <a:gd name="connsiteX3" fmla="*/ 1866519 w 10515600"/>
              <a:gd name="connsiteY3" fmla="*/ 0 h 27432"/>
              <a:gd name="connsiteX4" fmla="*/ 2208276 w 10515600"/>
              <a:gd name="connsiteY4" fmla="*/ 0 h 27432"/>
              <a:gd name="connsiteX5" fmla="*/ 2550033 w 10515600"/>
              <a:gd name="connsiteY5" fmla="*/ 0 h 27432"/>
              <a:gd name="connsiteX6" fmla="*/ 3417570 w 10515600"/>
              <a:gd name="connsiteY6" fmla="*/ 0 h 27432"/>
              <a:gd name="connsiteX7" fmla="*/ 4074795 w 10515600"/>
              <a:gd name="connsiteY7" fmla="*/ 0 h 27432"/>
              <a:gd name="connsiteX8" fmla="*/ 4416552 w 10515600"/>
              <a:gd name="connsiteY8" fmla="*/ 0 h 27432"/>
              <a:gd name="connsiteX9" fmla="*/ 5073777 w 10515600"/>
              <a:gd name="connsiteY9" fmla="*/ 0 h 27432"/>
              <a:gd name="connsiteX10" fmla="*/ 5941314 w 10515600"/>
              <a:gd name="connsiteY10" fmla="*/ 0 h 27432"/>
              <a:gd name="connsiteX11" fmla="*/ 6493383 w 10515600"/>
              <a:gd name="connsiteY11" fmla="*/ 0 h 27432"/>
              <a:gd name="connsiteX12" fmla="*/ 7045452 w 10515600"/>
              <a:gd name="connsiteY12" fmla="*/ 0 h 27432"/>
              <a:gd name="connsiteX13" fmla="*/ 7702677 w 10515600"/>
              <a:gd name="connsiteY13" fmla="*/ 0 h 27432"/>
              <a:gd name="connsiteX14" fmla="*/ 8465058 w 10515600"/>
              <a:gd name="connsiteY14" fmla="*/ 0 h 27432"/>
              <a:gd name="connsiteX15" fmla="*/ 9227439 w 10515600"/>
              <a:gd name="connsiteY15" fmla="*/ 0 h 27432"/>
              <a:gd name="connsiteX16" fmla="*/ 10515600 w 10515600"/>
              <a:gd name="connsiteY16" fmla="*/ 0 h 27432"/>
              <a:gd name="connsiteX17" fmla="*/ 10515600 w 10515600"/>
              <a:gd name="connsiteY17" fmla="*/ 27432 h 27432"/>
              <a:gd name="connsiteX18" fmla="*/ 10068687 w 10515600"/>
              <a:gd name="connsiteY18" fmla="*/ 27432 h 27432"/>
              <a:gd name="connsiteX19" fmla="*/ 9201150 w 10515600"/>
              <a:gd name="connsiteY19" fmla="*/ 27432 h 27432"/>
              <a:gd name="connsiteX20" fmla="*/ 8543925 w 10515600"/>
              <a:gd name="connsiteY20" fmla="*/ 27432 h 27432"/>
              <a:gd name="connsiteX21" fmla="*/ 8202168 w 10515600"/>
              <a:gd name="connsiteY21" fmla="*/ 27432 h 27432"/>
              <a:gd name="connsiteX22" fmla="*/ 7544943 w 10515600"/>
              <a:gd name="connsiteY22" fmla="*/ 27432 h 27432"/>
              <a:gd name="connsiteX23" fmla="*/ 6992874 w 10515600"/>
              <a:gd name="connsiteY23" fmla="*/ 27432 h 27432"/>
              <a:gd name="connsiteX24" fmla="*/ 6440805 w 10515600"/>
              <a:gd name="connsiteY24" fmla="*/ 27432 h 27432"/>
              <a:gd name="connsiteX25" fmla="*/ 5888736 w 10515600"/>
              <a:gd name="connsiteY25" fmla="*/ 27432 h 27432"/>
              <a:gd name="connsiteX26" fmla="*/ 5336667 w 10515600"/>
              <a:gd name="connsiteY26" fmla="*/ 27432 h 27432"/>
              <a:gd name="connsiteX27" fmla="*/ 4574286 w 10515600"/>
              <a:gd name="connsiteY27" fmla="*/ 27432 h 27432"/>
              <a:gd name="connsiteX28" fmla="*/ 3917061 w 10515600"/>
              <a:gd name="connsiteY28" fmla="*/ 27432 h 27432"/>
              <a:gd name="connsiteX29" fmla="*/ 3575304 w 10515600"/>
              <a:gd name="connsiteY29" fmla="*/ 27432 h 27432"/>
              <a:gd name="connsiteX30" fmla="*/ 3023235 w 10515600"/>
              <a:gd name="connsiteY30" fmla="*/ 27432 h 27432"/>
              <a:gd name="connsiteX31" fmla="*/ 2260854 w 10515600"/>
              <a:gd name="connsiteY31" fmla="*/ 27432 h 27432"/>
              <a:gd name="connsiteX32" fmla="*/ 1813941 w 10515600"/>
              <a:gd name="connsiteY32" fmla="*/ 27432 h 27432"/>
              <a:gd name="connsiteX33" fmla="*/ 946404 w 10515600"/>
              <a:gd name="connsiteY33" fmla="*/ 27432 h 27432"/>
              <a:gd name="connsiteX34" fmla="*/ 0 w 10515600"/>
              <a:gd name="connsiteY34" fmla="*/ 27432 h 27432"/>
              <a:gd name="connsiteX35" fmla="*/ 0 w 10515600"/>
              <a:gd name="connsiteY35"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0515600" h="27432" fill="none" extrusionOk="0">
                <a:moveTo>
                  <a:pt x="0" y="0"/>
                </a:moveTo>
                <a:cubicBezTo>
                  <a:pt x="119693" y="-14343"/>
                  <a:pt x="253007" y="-7583"/>
                  <a:pt x="446913" y="0"/>
                </a:cubicBezTo>
                <a:cubicBezTo>
                  <a:pt x="640819" y="7583"/>
                  <a:pt x="841419" y="-7067"/>
                  <a:pt x="1104138" y="0"/>
                </a:cubicBezTo>
                <a:cubicBezTo>
                  <a:pt x="1366858" y="7067"/>
                  <a:pt x="1495525" y="1255"/>
                  <a:pt x="1866519" y="0"/>
                </a:cubicBezTo>
                <a:cubicBezTo>
                  <a:pt x="2237513" y="-1255"/>
                  <a:pt x="2043820" y="12003"/>
                  <a:pt x="2208276" y="0"/>
                </a:cubicBezTo>
                <a:cubicBezTo>
                  <a:pt x="2372732" y="-12003"/>
                  <a:pt x="2419452" y="9887"/>
                  <a:pt x="2550033" y="0"/>
                </a:cubicBezTo>
                <a:cubicBezTo>
                  <a:pt x="2680614" y="-9887"/>
                  <a:pt x="3098156" y="3827"/>
                  <a:pt x="3417570" y="0"/>
                </a:cubicBezTo>
                <a:cubicBezTo>
                  <a:pt x="3736984" y="-3827"/>
                  <a:pt x="3916040" y="-6233"/>
                  <a:pt x="4074795" y="0"/>
                </a:cubicBezTo>
                <a:cubicBezTo>
                  <a:pt x="4233551" y="6233"/>
                  <a:pt x="4279253" y="5661"/>
                  <a:pt x="4416552" y="0"/>
                </a:cubicBezTo>
                <a:cubicBezTo>
                  <a:pt x="4553851" y="-5661"/>
                  <a:pt x="4915758" y="26022"/>
                  <a:pt x="5073777" y="0"/>
                </a:cubicBezTo>
                <a:cubicBezTo>
                  <a:pt x="5231797" y="-26022"/>
                  <a:pt x="5612089" y="32230"/>
                  <a:pt x="5941314" y="0"/>
                </a:cubicBezTo>
                <a:cubicBezTo>
                  <a:pt x="6270539" y="-32230"/>
                  <a:pt x="6313600" y="3064"/>
                  <a:pt x="6493383" y="0"/>
                </a:cubicBezTo>
                <a:cubicBezTo>
                  <a:pt x="6673166" y="-3064"/>
                  <a:pt x="6902474" y="-21096"/>
                  <a:pt x="7045452" y="0"/>
                </a:cubicBezTo>
                <a:cubicBezTo>
                  <a:pt x="7188430" y="21096"/>
                  <a:pt x="7478162" y="17386"/>
                  <a:pt x="7702677" y="0"/>
                </a:cubicBezTo>
                <a:cubicBezTo>
                  <a:pt x="7927192" y="-17386"/>
                  <a:pt x="8295683" y="-35143"/>
                  <a:pt x="8465058" y="0"/>
                </a:cubicBezTo>
                <a:cubicBezTo>
                  <a:pt x="8634433" y="35143"/>
                  <a:pt x="8927835" y="4103"/>
                  <a:pt x="9227439" y="0"/>
                </a:cubicBezTo>
                <a:cubicBezTo>
                  <a:pt x="9527043" y="-4103"/>
                  <a:pt x="10105355" y="-17535"/>
                  <a:pt x="10515600" y="0"/>
                </a:cubicBezTo>
                <a:cubicBezTo>
                  <a:pt x="10515789" y="12323"/>
                  <a:pt x="10515633" y="14639"/>
                  <a:pt x="10515600" y="27432"/>
                </a:cubicBezTo>
                <a:cubicBezTo>
                  <a:pt x="10343646" y="15282"/>
                  <a:pt x="10223667" y="31057"/>
                  <a:pt x="10068687" y="27432"/>
                </a:cubicBezTo>
                <a:cubicBezTo>
                  <a:pt x="9913707" y="23807"/>
                  <a:pt x="9512455" y="4101"/>
                  <a:pt x="9201150" y="27432"/>
                </a:cubicBezTo>
                <a:cubicBezTo>
                  <a:pt x="8889845" y="50763"/>
                  <a:pt x="8866277" y="3158"/>
                  <a:pt x="8543925" y="27432"/>
                </a:cubicBezTo>
                <a:cubicBezTo>
                  <a:pt x="8221573" y="51706"/>
                  <a:pt x="8288348" y="37286"/>
                  <a:pt x="8202168" y="27432"/>
                </a:cubicBezTo>
                <a:cubicBezTo>
                  <a:pt x="8115988" y="17578"/>
                  <a:pt x="7797033" y="6631"/>
                  <a:pt x="7544943" y="27432"/>
                </a:cubicBezTo>
                <a:cubicBezTo>
                  <a:pt x="7292854" y="48233"/>
                  <a:pt x="7108060" y="41767"/>
                  <a:pt x="6992874" y="27432"/>
                </a:cubicBezTo>
                <a:cubicBezTo>
                  <a:pt x="6877688" y="13097"/>
                  <a:pt x="6668930" y="7947"/>
                  <a:pt x="6440805" y="27432"/>
                </a:cubicBezTo>
                <a:cubicBezTo>
                  <a:pt x="6212680" y="46917"/>
                  <a:pt x="6027476" y="35225"/>
                  <a:pt x="5888736" y="27432"/>
                </a:cubicBezTo>
                <a:cubicBezTo>
                  <a:pt x="5749996" y="19639"/>
                  <a:pt x="5574559" y="43627"/>
                  <a:pt x="5336667" y="27432"/>
                </a:cubicBezTo>
                <a:cubicBezTo>
                  <a:pt x="5098775" y="11237"/>
                  <a:pt x="4837534" y="41882"/>
                  <a:pt x="4574286" y="27432"/>
                </a:cubicBezTo>
                <a:cubicBezTo>
                  <a:pt x="4311038" y="12982"/>
                  <a:pt x="4126419" y="26678"/>
                  <a:pt x="3917061" y="27432"/>
                </a:cubicBezTo>
                <a:cubicBezTo>
                  <a:pt x="3707704" y="28186"/>
                  <a:pt x="3657291" y="40087"/>
                  <a:pt x="3575304" y="27432"/>
                </a:cubicBezTo>
                <a:cubicBezTo>
                  <a:pt x="3493317" y="14777"/>
                  <a:pt x="3185226" y="45867"/>
                  <a:pt x="3023235" y="27432"/>
                </a:cubicBezTo>
                <a:cubicBezTo>
                  <a:pt x="2861244" y="8997"/>
                  <a:pt x="2597085" y="35801"/>
                  <a:pt x="2260854" y="27432"/>
                </a:cubicBezTo>
                <a:cubicBezTo>
                  <a:pt x="1924623" y="19063"/>
                  <a:pt x="1996678" y="15705"/>
                  <a:pt x="1813941" y="27432"/>
                </a:cubicBezTo>
                <a:cubicBezTo>
                  <a:pt x="1631204" y="39159"/>
                  <a:pt x="1187542" y="49167"/>
                  <a:pt x="946404" y="27432"/>
                </a:cubicBezTo>
                <a:cubicBezTo>
                  <a:pt x="705266" y="5697"/>
                  <a:pt x="404743" y="28229"/>
                  <a:pt x="0" y="27432"/>
                </a:cubicBezTo>
                <a:cubicBezTo>
                  <a:pt x="244" y="15297"/>
                  <a:pt x="645" y="7129"/>
                  <a:pt x="0" y="0"/>
                </a:cubicBezTo>
                <a:close/>
              </a:path>
              <a:path w="10515600" h="27432" stroke="0"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15650" y="5798"/>
                  <a:pt x="10515903" y="19375"/>
                  <a:pt x="10515600" y="27432"/>
                </a:cubicBezTo>
                <a:cubicBezTo>
                  <a:pt x="10304538" y="42307"/>
                  <a:pt x="10069280" y="3335"/>
                  <a:pt x="9753219" y="27432"/>
                </a:cubicBezTo>
                <a:cubicBezTo>
                  <a:pt x="9437158" y="51529"/>
                  <a:pt x="9488415" y="23852"/>
                  <a:pt x="9411462" y="27432"/>
                </a:cubicBezTo>
                <a:cubicBezTo>
                  <a:pt x="9334509" y="31012"/>
                  <a:pt x="9183755" y="44107"/>
                  <a:pt x="8964549" y="27432"/>
                </a:cubicBezTo>
                <a:cubicBezTo>
                  <a:pt x="8745343" y="10757"/>
                  <a:pt x="8279150" y="61693"/>
                  <a:pt x="8097012" y="27432"/>
                </a:cubicBezTo>
                <a:cubicBezTo>
                  <a:pt x="7914874" y="-6829"/>
                  <a:pt x="7608717" y="59556"/>
                  <a:pt x="7439787" y="27432"/>
                </a:cubicBezTo>
                <a:cubicBezTo>
                  <a:pt x="7270858" y="-4692"/>
                  <a:pt x="7154492" y="27026"/>
                  <a:pt x="6992874" y="27432"/>
                </a:cubicBezTo>
                <a:cubicBezTo>
                  <a:pt x="6831256" y="27838"/>
                  <a:pt x="6536817" y="51174"/>
                  <a:pt x="6335649" y="27432"/>
                </a:cubicBezTo>
                <a:cubicBezTo>
                  <a:pt x="6134481" y="3690"/>
                  <a:pt x="6097824" y="11070"/>
                  <a:pt x="5993892" y="27432"/>
                </a:cubicBezTo>
                <a:cubicBezTo>
                  <a:pt x="5889960" y="43794"/>
                  <a:pt x="5793821" y="34098"/>
                  <a:pt x="5652135" y="27432"/>
                </a:cubicBezTo>
                <a:cubicBezTo>
                  <a:pt x="5510449" y="20766"/>
                  <a:pt x="5168382" y="-3650"/>
                  <a:pt x="4994910" y="27432"/>
                </a:cubicBezTo>
                <a:cubicBezTo>
                  <a:pt x="4821439" y="58514"/>
                  <a:pt x="4653937" y="21362"/>
                  <a:pt x="4547997" y="27432"/>
                </a:cubicBezTo>
                <a:cubicBezTo>
                  <a:pt x="4442057" y="33502"/>
                  <a:pt x="4153363" y="33024"/>
                  <a:pt x="3785616" y="27432"/>
                </a:cubicBezTo>
                <a:cubicBezTo>
                  <a:pt x="3417869" y="21840"/>
                  <a:pt x="3544908" y="29840"/>
                  <a:pt x="3338703" y="27432"/>
                </a:cubicBezTo>
                <a:cubicBezTo>
                  <a:pt x="3132498" y="25024"/>
                  <a:pt x="2782152" y="45947"/>
                  <a:pt x="2576322" y="27432"/>
                </a:cubicBezTo>
                <a:cubicBezTo>
                  <a:pt x="2370492" y="8917"/>
                  <a:pt x="2347214" y="14129"/>
                  <a:pt x="2234565" y="27432"/>
                </a:cubicBezTo>
                <a:cubicBezTo>
                  <a:pt x="2121916" y="40735"/>
                  <a:pt x="1785921" y="49081"/>
                  <a:pt x="1472184" y="27432"/>
                </a:cubicBezTo>
                <a:cubicBezTo>
                  <a:pt x="1158447" y="5783"/>
                  <a:pt x="1203910" y="37937"/>
                  <a:pt x="1025271" y="27432"/>
                </a:cubicBezTo>
                <a:cubicBezTo>
                  <a:pt x="846632" y="16927"/>
                  <a:pt x="846577" y="17996"/>
                  <a:pt x="683514" y="27432"/>
                </a:cubicBezTo>
                <a:cubicBezTo>
                  <a:pt x="520451" y="36868"/>
                  <a:pt x="320799" y="46677"/>
                  <a:pt x="0" y="27432"/>
                </a:cubicBezTo>
                <a:cubicBezTo>
                  <a:pt x="-510" y="19859"/>
                  <a:pt x="-1106" y="11474"/>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67652268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EE9AC0-40CD-4451-BF00-5E2FC7B7451B}"/>
              </a:ext>
            </a:extLst>
          </p:cNvPr>
          <p:cNvSpPr>
            <a:spLocks noGrp="1"/>
          </p:cNvSpPr>
          <p:nvPr>
            <p:ph type="title"/>
          </p:nvPr>
        </p:nvSpPr>
        <p:spPr>
          <a:xfrm>
            <a:off x="2203704" y="1728216"/>
            <a:ext cx="7781544" cy="3392424"/>
          </a:xfrm>
        </p:spPr>
        <p:txBody>
          <a:bodyPr>
            <a:normAutofit/>
          </a:bodyPr>
          <a:lstStyle>
            <a:lvl1pPr algn="ctr">
              <a:defRPr sz="7800"/>
            </a:lvl1pPr>
          </a:lstStyle>
          <a:p>
            <a:r>
              <a:rPr lang="en-US"/>
              <a:t>Click to edit Master title style</a:t>
            </a:r>
            <a:endParaRPr lang="en-US" dirty="0"/>
          </a:p>
        </p:txBody>
      </p:sp>
      <p:sp>
        <p:nvSpPr>
          <p:cNvPr id="3" name="Date Placeholder 2">
            <a:extLst>
              <a:ext uri="{FF2B5EF4-FFF2-40B4-BE49-F238E27FC236}">
                <a16:creationId xmlns:a16="http://schemas.microsoft.com/office/drawing/2014/main" id="{C6FD9A32-9C83-452B-BC69-CC6E95D3C93C}"/>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4" name="Footer Placeholder 3">
            <a:extLst>
              <a:ext uri="{FF2B5EF4-FFF2-40B4-BE49-F238E27FC236}">
                <a16:creationId xmlns:a16="http://schemas.microsoft.com/office/drawing/2014/main" id="{6B87B83E-E23E-42DE-876D-F55908A97DC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1C03A8-D428-4010-B413-13B1E9922628}"/>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6" name="Rectangle 6" descr="Tag=AccentColor&#10;Flavor=Light&#10;Target=FillAndLine">
            <a:extLst>
              <a:ext uri="{FF2B5EF4-FFF2-40B4-BE49-F238E27FC236}">
                <a16:creationId xmlns:a16="http://schemas.microsoft.com/office/drawing/2014/main" id="{17F03060-85EC-4182-8C18-C6EE0D373E4B}"/>
              </a:ext>
            </a:extLst>
          </p:cNvPr>
          <p:cNvSpPr/>
          <p:nvPr/>
        </p:nvSpPr>
        <p:spPr>
          <a:xfrm>
            <a:off x="3974206" y="5126892"/>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1211369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172816A0-77C4-4A3F-87BD-A7321E3C84D2}"/>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3" name="Footer Placeholder 2">
            <a:extLst>
              <a:ext uri="{FF2B5EF4-FFF2-40B4-BE49-F238E27FC236}">
                <a16:creationId xmlns:a16="http://schemas.microsoft.com/office/drawing/2014/main" id="{A5FC3464-F026-4C77-9441-55ECA5054D50}"/>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7D9257-BADE-4D0B-AF0B-D09FE95FA078}"/>
              </a:ext>
            </a:extLst>
          </p:cNvPr>
          <p:cNvSpPr>
            <a:spLocks noGrp="1"/>
          </p:cNvSpPr>
          <p:nvPr>
            <p:ph type="sldNum" sz="quarter" idx="12"/>
          </p:nvPr>
        </p:nvSpPr>
        <p:spPr/>
        <p:txBody>
          <a:bodyPr/>
          <a:lstStyle/>
          <a:p>
            <a:fld id="{A7CD31F4-64FA-4BA0-9498-67783267A8C8}" type="slidenum">
              <a:rPr lang="en-US" smtClean="0"/>
              <a:t>‹N›</a:t>
            </a:fld>
            <a:endParaRPr lang="en-US"/>
          </a:p>
        </p:txBody>
      </p:sp>
    </p:spTree>
    <p:extLst>
      <p:ext uri="{BB962C8B-B14F-4D97-AF65-F5344CB8AC3E}">
        <p14:creationId xmlns:p14="http://schemas.microsoft.com/office/powerpoint/2010/main" val="32165401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1C48E-F751-45A2-9010-208B81EDBE69}"/>
              </a:ext>
            </a:extLst>
          </p:cNvPr>
          <p:cNvSpPr>
            <a:spLocks noGrp="1"/>
          </p:cNvSpPr>
          <p:nvPr>
            <p:ph type="title"/>
          </p:nvPr>
        </p:nvSpPr>
        <p:spPr>
          <a:xfrm>
            <a:off x="839788" y="457200"/>
            <a:ext cx="3932237" cy="3429000"/>
          </a:xfrm>
        </p:spPr>
        <p:txBody>
          <a:bodyPr anchor="b">
            <a:normAutofit/>
          </a:bodyPr>
          <a:lstStyle>
            <a:lvl1pPr>
              <a:defRPr sz="6000"/>
            </a:lvl1pPr>
          </a:lstStyle>
          <a:p>
            <a:r>
              <a:rPr lang="en-US"/>
              <a:t>Click to edit Master title style</a:t>
            </a:r>
            <a:endParaRPr lang="en-US" dirty="0"/>
          </a:p>
        </p:txBody>
      </p:sp>
      <p:sp>
        <p:nvSpPr>
          <p:cNvPr id="3" name="Content Placeholder 2">
            <a:extLst>
              <a:ext uri="{FF2B5EF4-FFF2-40B4-BE49-F238E27FC236}">
                <a16:creationId xmlns:a16="http://schemas.microsoft.com/office/drawing/2014/main" id="{59D501F6-8430-4758-8636-74D68E990EC3}"/>
              </a:ext>
            </a:extLst>
          </p:cNvPr>
          <p:cNvSpPr>
            <a:spLocks noGrp="1"/>
          </p:cNvSpPr>
          <p:nvPr>
            <p:ph idx="1"/>
          </p:nvPr>
        </p:nvSpPr>
        <p:spPr>
          <a:xfrm>
            <a:off x="5303520" y="548640"/>
            <a:ext cx="6053328" cy="5431536"/>
          </a:xfrm>
        </p:spPr>
        <p:txBody>
          <a:bodyPr anchor="ct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a:extLst>
              <a:ext uri="{FF2B5EF4-FFF2-40B4-BE49-F238E27FC236}">
                <a16:creationId xmlns:a16="http://schemas.microsoft.com/office/drawing/2014/main" id="{2E79DC39-A29C-494C-98B6-999746C5F38A}"/>
              </a:ext>
            </a:extLst>
          </p:cNvPr>
          <p:cNvSpPr>
            <a:spLocks noGrp="1"/>
          </p:cNvSpPr>
          <p:nvPr>
            <p:ph type="body" sz="half" idx="2"/>
          </p:nvPr>
        </p:nvSpPr>
        <p:spPr>
          <a:xfrm>
            <a:off x="839788" y="3977640"/>
            <a:ext cx="3932237"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2584C988-A6DB-469A-B8AA-31866F36E83D}"/>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6" name="Footer Placeholder 5">
            <a:extLst>
              <a:ext uri="{FF2B5EF4-FFF2-40B4-BE49-F238E27FC236}">
                <a16:creationId xmlns:a16="http://schemas.microsoft.com/office/drawing/2014/main" id="{02BC39C3-81EB-4828-9AD3-2F1FAC521E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059376C-9810-49A5-BC9A-4E6A02175273}"/>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8" name="Rectangle 6" descr="Tag=AccentColor&#10;Flavor=Light&#10;Target=FillAndLine">
            <a:extLst>
              <a:ext uri="{FF2B5EF4-FFF2-40B4-BE49-F238E27FC236}">
                <a16:creationId xmlns:a16="http://schemas.microsoft.com/office/drawing/2014/main" id="{B9F96F3A-E64D-4401-B02C-BCD5CAA97CFF}"/>
              </a:ext>
            </a:extLst>
          </p:cNvPr>
          <p:cNvSpPr/>
          <p:nvPr/>
        </p:nvSpPr>
        <p:spPr>
          <a:xfrm rot="5400000">
            <a:off x="2797492"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550877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237704-80BD-41B0-8395-41618EC3AFBC}"/>
              </a:ext>
            </a:extLst>
          </p:cNvPr>
          <p:cNvSpPr>
            <a:spLocks noGrp="1"/>
          </p:cNvSpPr>
          <p:nvPr>
            <p:ph type="title"/>
          </p:nvPr>
        </p:nvSpPr>
        <p:spPr>
          <a:xfrm>
            <a:off x="839788" y="457200"/>
            <a:ext cx="3931920" cy="3429000"/>
          </a:xfrm>
        </p:spPr>
        <p:txBody>
          <a:bodyPr anchor="b">
            <a:normAutofit/>
          </a:bodyPr>
          <a:lstStyle>
            <a:lvl1pPr>
              <a:defRPr sz="6000"/>
            </a:lvl1pPr>
          </a:lstStyle>
          <a:p>
            <a:r>
              <a:rPr lang="en-US"/>
              <a:t>Click to edit Master title style</a:t>
            </a:r>
            <a:endParaRPr lang="en-US" dirty="0"/>
          </a:p>
        </p:txBody>
      </p:sp>
      <p:sp>
        <p:nvSpPr>
          <p:cNvPr id="3" name="Picture Placeholder 2">
            <a:extLst>
              <a:ext uri="{FF2B5EF4-FFF2-40B4-BE49-F238E27FC236}">
                <a16:creationId xmlns:a16="http://schemas.microsoft.com/office/drawing/2014/main" id="{14DA4032-EC66-4974-BD30-898B60E4B562}"/>
              </a:ext>
            </a:extLst>
          </p:cNvPr>
          <p:cNvSpPr>
            <a:spLocks noGrp="1"/>
          </p:cNvSpPr>
          <p:nvPr>
            <p:ph type="pic" idx="1"/>
          </p:nvPr>
        </p:nvSpPr>
        <p:spPr>
          <a:xfrm>
            <a:off x="5303520" y="548640"/>
            <a:ext cx="6053328" cy="543153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921802D0-5574-4631-BA49-92362F8E40DC}"/>
              </a:ext>
            </a:extLst>
          </p:cNvPr>
          <p:cNvSpPr>
            <a:spLocks noGrp="1"/>
          </p:cNvSpPr>
          <p:nvPr>
            <p:ph type="body" sz="half" idx="2"/>
          </p:nvPr>
        </p:nvSpPr>
        <p:spPr>
          <a:xfrm>
            <a:off x="839788" y="3977640"/>
            <a:ext cx="3931920" cy="2002536"/>
          </a:xfrm>
        </p:spPr>
        <p:txBody>
          <a:bodyPr>
            <a:normAutofit/>
          </a:bodyPr>
          <a:lstStyle>
            <a:lvl1pPr marL="0" indent="0">
              <a:buNone/>
              <a:defRPr sz="32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Click to edit Master text styles</a:t>
            </a:r>
          </a:p>
        </p:txBody>
      </p:sp>
      <p:sp>
        <p:nvSpPr>
          <p:cNvPr id="5" name="Date Placeholder 4">
            <a:extLst>
              <a:ext uri="{FF2B5EF4-FFF2-40B4-BE49-F238E27FC236}">
                <a16:creationId xmlns:a16="http://schemas.microsoft.com/office/drawing/2014/main" id="{F62C2F5B-DDDD-4E64-94A9-99E46F4B06A0}"/>
              </a:ext>
            </a:extLst>
          </p:cNvPr>
          <p:cNvSpPr>
            <a:spLocks noGrp="1"/>
          </p:cNvSpPr>
          <p:nvPr>
            <p:ph type="dt" sz="half" idx="10"/>
          </p:nvPr>
        </p:nvSpPr>
        <p:spPr/>
        <p:txBody>
          <a:bodyPr/>
          <a:lstStyle/>
          <a:p>
            <a:fld id="{72345051-2045-45DA-935E-2E3CA1A69ADC}" type="datetimeFigureOut">
              <a:rPr lang="en-US" smtClean="0"/>
              <a:t>1/31/2021</a:t>
            </a:fld>
            <a:endParaRPr lang="en-US"/>
          </a:p>
        </p:txBody>
      </p:sp>
      <p:sp>
        <p:nvSpPr>
          <p:cNvPr id="6" name="Footer Placeholder 5">
            <a:extLst>
              <a:ext uri="{FF2B5EF4-FFF2-40B4-BE49-F238E27FC236}">
                <a16:creationId xmlns:a16="http://schemas.microsoft.com/office/drawing/2014/main" id="{D4FA8D36-8865-48E7-8249-ED729A5F709D}"/>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30F98C3-0B62-4361-8408-A01F70807CDB}"/>
              </a:ext>
            </a:extLst>
          </p:cNvPr>
          <p:cNvSpPr>
            <a:spLocks noGrp="1"/>
          </p:cNvSpPr>
          <p:nvPr>
            <p:ph type="sldNum" sz="quarter" idx="12"/>
          </p:nvPr>
        </p:nvSpPr>
        <p:spPr/>
        <p:txBody>
          <a:bodyPr/>
          <a:lstStyle/>
          <a:p>
            <a:fld id="{A7CD31F4-64FA-4BA0-9498-67783267A8C8}" type="slidenum">
              <a:rPr lang="en-US" smtClean="0"/>
              <a:t>‹N›</a:t>
            </a:fld>
            <a:endParaRPr lang="en-US"/>
          </a:p>
        </p:txBody>
      </p:sp>
      <p:sp>
        <p:nvSpPr>
          <p:cNvPr id="8" name="Rectangle 6" descr="Tag=AccentColor&#10;Flavor=Light&#10;Target=FillAndLine">
            <a:extLst>
              <a:ext uri="{FF2B5EF4-FFF2-40B4-BE49-F238E27FC236}">
                <a16:creationId xmlns:a16="http://schemas.microsoft.com/office/drawing/2014/main" id="{FE511AB6-FEAF-4549-BA88-0764BD10B63D}"/>
              </a:ext>
            </a:extLst>
          </p:cNvPr>
          <p:cNvSpPr/>
          <p:nvPr/>
        </p:nvSpPr>
        <p:spPr>
          <a:xfrm rot="5400000">
            <a:off x="2798064" y="3254143"/>
            <a:ext cx="4480560" cy="27432"/>
          </a:xfrm>
          <a:custGeom>
            <a:avLst/>
            <a:gdLst>
              <a:gd name="connsiteX0" fmla="*/ 0 w 4480560"/>
              <a:gd name="connsiteY0" fmla="*/ 0 h 27432"/>
              <a:gd name="connsiteX1" fmla="*/ 595274 w 4480560"/>
              <a:gd name="connsiteY1" fmla="*/ 0 h 27432"/>
              <a:gd name="connsiteX2" fmla="*/ 1100938 w 4480560"/>
              <a:gd name="connsiteY2" fmla="*/ 0 h 27432"/>
              <a:gd name="connsiteX3" fmla="*/ 1651406 w 4480560"/>
              <a:gd name="connsiteY3" fmla="*/ 0 h 27432"/>
              <a:gd name="connsiteX4" fmla="*/ 2336292 w 4480560"/>
              <a:gd name="connsiteY4" fmla="*/ 0 h 27432"/>
              <a:gd name="connsiteX5" fmla="*/ 2931566 w 4480560"/>
              <a:gd name="connsiteY5" fmla="*/ 0 h 27432"/>
              <a:gd name="connsiteX6" fmla="*/ 3482035 w 4480560"/>
              <a:gd name="connsiteY6" fmla="*/ 0 h 27432"/>
              <a:gd name="connsiteX7" fmla="*/ 4480560 w 4480560"/>
              <a:gd name="connsiteY7" fmla="*/ 0 h 27432"/>
              <a:gd name="connsiteX8" fmla="*/ 4480560 w 4480560"/>
              <a:gd name="connsiteY8" fmla="*/ 27432 h 27432"/>
              <a:gd name="connsiteX9" fmla="*/ 3840480 w 4480560"/>
              <a:gd name="connsiteY9" fmla="*/ 27432 h 27432"/>
              <a:gd name="connsiteX10" fmla="*/ 3290011 w 4480560"/>
              <a:gd name="connsiteY10" fmla="*/ 27432 h 27432"/>
              <a:gd name="connsiteX11" fmla="*/ 2560320 w 4480560"/>
              <a:gd name="connsiteY11" fmla="*/ 27432 h 27432"/>
              <a:gd name="connsiteX12" fmla="*/ 1965046 w 4480560"/>
              <a:gd name="connsiteY12" fmla="*/ 27432 h 27432"/>
              <a:gd name="connsiteX13" fmla="*/ 1459382 w 4480560"/>
              <a:gd name="connsiteY13" fmla="*/ 27432 h 27432"/>
              <a:gd name="connsiteX14" fmla="*/ 774497 w 4480560"/>
              <a:gd name="connsiteY14" fmla="*/ 27432 h 27432"/>
              <a:gd name="connsiteX15" fmla="*/ 0 w 4480560"/>
              <a:gd name="connsiteY15" fmla="*/ 27432 h 27432"/>
              <a:gd name="connsiteX16" fmla="*/ 0 w 448056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480560" h="27432" fill="none" extrusionOk="0">
                <a:moveTo>
                  <a:pt x="0" y="0"/>
                </a:moveTo>
                <a:cubicBezTo>
                  <a:pt x="267821" y="8731"/>
                  <a:pt x="334105" y="2629"/>
                  <a:pt x="595274" y="0"/>
                </a:cubicBezTo>
                <a:cubicBezTo>
                  <a:pt x="856443" y="-2629"/>
                  <a:pt x="863808" y="-13353"/>
                  <a:pt x="1100938" y="0"/>
                </a:cubicBezTo>
                <a:cubicBezTo>
                  <a:pt x="1338068" y="13353"/>
                  <a:pt x="1431663" y="-25862"/>
                  <a:pt x="1651406" y="0"/>
                </a:cubicBezTo>
                <a:cubicBezTo>
                  <a:pt x="1871149" y="25862"/>
                  <a:pt x="2173163" y="23827"/>
                  <a:pt x="2336292" y="0"/>
                </a:cubicBezTo>
                <a:cubicBezTo>
                  <a:pt x="2499421" y="-23827"/>
                  <a:pt x="2720589" y="28148"/>
                  <a:pt x="2931566" y="0"/>
                </a:cubicBezTo>
                <a:cubicBezTo>
                  <a:pt x="3142543" y="-28148"/>
                  <a:pt x="3323630" y="27022"/>
                  <a:pt x="3482035" y="0"/>
                </a:cubicBezTo>
                <a:cubicBezTo>
                  <a:pt x="3640440" y="-27022"/>
                  <a:pt x="4012110" y="-20118"/>
                  <a:pt x="4480560" y="0"/>
                </a:cubicBezTo>
                <a:cubicBezTo>
                  <a:pt x="4479587" y="8304"/>
                  <a:pt x="4480082" y="21512"/>
                  <a:pt x="4480560" y="27432"/>
                </a:cubicBezTo>
                <a:cubicBezTo>
                  <a:pt x="4314132" y="24068"/>
                  <a:pt x="4028383" y="45776"/>
                  <a:pt x="3840480" y="27432"/>
                </a:cubicBezTo>
                <a:cubicBezTo>
                  <a:pt x="3652577" y="9088"/>
                  <a:pt x="3547615" y="11992"/>
                  <a:pt x="3290011" y="27432"/>
                </a:cubicBezTo>
                <a:cubicBezTo>
                  <a:pt x="3032407" y="42872"/>
                  <a:pt x="2830268" y="17863"/>
                  <a:pt x="2560320" y="27432"/>
                </a:cubicBezTo>
                <a:cubicBezTo>
                  <a:pt x="2290372" y="37001"/>
                  <a:pt x="2147422" y="15872"/>
                  <a:pt x="1965046" y="27432"/>
                </a:cubicBezTo>
                <a:cubicBezTo>
                  <a:pt x="1782670" y="38992"/>
                  <a:pt x="1689791" y="49824"/>
                  <a:pt x="1459382" y="27432"/>
                </a:cubicBezTo>
                <a:cubicBezTo>
                  <a:pt x="1228973" y="5040"/>
                  <a:pt x="915486" y="45645"/>
                  <a:pt x="774497" y="27432"/>
                </a:cubicBezTo>
                <a:cubicBezTo>
                  <a:pt x="633508" y="9219"/>
                  <a:pt x="361442" y="-1963"/>
                  <a:pt x="0" y="27432"/>
                </a:cubicBezTo>
                <a:cubicBezTo>
                  <a:pt x="-1048" y="14992"/>
                  <a:pt x="-1120" y="7447"/>
                  <a:pt x="0" y="0"/>
                </a:cubicBezTo>
                <a:close/>
              </a:path>
              <a:path w="4480560" h="27432" stroke="0" extrusionOk="0">
                <a:moveTo>
                  <a:pt x="0" y="0"/>
                </a:moveTo>
                <a:cubicBezTo>
                  <a:pt x="285465" y="225"/>
                  <a:pt x="322691" y="16223"/>
                  <a:pt x="595274" y="0"/>
                </a:cubicBezTo>
                <a:cubicBezTo>
                  <a:pt x="867857" y="-16223"/>
                  <a:pt x="989129" y="-11242"/>
                  <a:pt x="1100938" y="0"/>
                </a:cubicBezTo>
                <a:cubicBezTo>
                  <a:pt x="1212747" y="11242"/>
                  <a:pt x="1574350" y="-36410"/>
                  <a:pt x="1830629" y="0"/>
                </a:cubicBezTo>
                <a:cubicBezTo>
                  <a:pt x="2086908" y="36410"/>
                  <a:pt x="2180922" y="4645"/>
                  <a:pt x="2425903" y="0"/>
                </a:cubicBezTo>
                <a:cubicBezTo>
                  <a:pt x="2670884" y="-4645"/>
                  <a:pt x="2782024" y="22929"/>
                  <a:pt x="3021178" y="0"/>
                </a:cubicBezTo>
                <a:cubicBezTo>
                  <a:pt x="3260332" y="-22929"/>
                  <a:pt x="3456982" y="-1586"/>
                  <a:pt x="3750869" y="0"/>
                </a:cubicBezTo>
                <a:cubicBezTo>
                  <a:pt x="4044756" y="1586"/>
                  <a:pt x="4302726" y="17043"/>
                  <a:pt x="4480560" y="0"/>
                </a:cubicBezTo>
                <a:cubicBezTo>
                  <a:pt x="4481045" y="9333"/>
                  <a:pt x="4481838" y="19699"/>
                  <a:pt x="4480560" y="27432"/>
                </a:cubicBezTo>
                <a:cubicBezTo>
                  <a:pt x="4279652" y="2294"/>
                  <a:pt x="4200762" y="50710"/>
                  <a:pt x="3930091" y="27432"/>
                </a:cubicBezTo>
                <a:cubicBezTo>
                  <a:pt x="3659420" y="4154"/>
                  <a:pt x="3456052" y="31438"/>
                  <a:pt x="3290011" y="27432"/>
                </a:cubicBezTo>
                <a:cubicBezTo>
                  <a:pt x="3123970" y="23426"/>
                  <a:pt x="2882392" y="41962"/>
                  <a:pt x="2649931" y="27432"/>
                </a:cubicBezTo>
                <a:cubicBezTo>
                  <a:pt x="2417470" y="12902"/>
                  <a:pt x="2238426" y="16481"/>
                  <a:pt x="2054657" y="27432"/>
                </a:cubicBezTo>
                <a:cubicBezTo>
                  <a:pt x="1870888" y="38383"/>
                  <a:pt x="1566368" y="54184"/>
                  <a:pt x="1324966" y="27432"/>
                </a:cubicBezTo>
                <a:cubicBezTo>
                  <a:pt x="1083564" y="680"/>
                  <a:pt x="787410" y="20090"/>
                  <a:pt x="595274" y="27432"/>
                </a:cubicBezTo>
                <a:cubicBezTo>
                  <a:pt x="403138" y="34774"/>
                  <a:pt x="169622" y="19643"/>
                  <a:pt x="0" y="27432"/>
                </a:cubicBezTo>
                <a:cubicBezTo>
                  <a:pt x="211" y="18145"/>
                  <a:pt x="120" y="6480"/>
                  <a:pt x="0" y="0"/>
                </a:cubicBezTo>
                <a:close/>
              </a:path>
            </a:pathLst>
          </a:custGeom>
          <a:solidFill>
            <a:schemeClr val="tx1"/>
          </a:solidFill>
          <a:ln w="4445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604957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FF72D13B-FFCB-4650-AD3C-CB503735257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a:extLst>
              <a:ext uri="{FF2B5EF4-FFF2-40B4-BE49-F238E27FC236}">
                <a16:creationId xmlns:a16="http://schemas.microsoft.com/office/drawing/2014/main" id="{D0CA9470-DF15-46A1-BF0E-8A5367A4B0F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263047CB-E94D-482F-BACA-681E96C0EC2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600">
                <a:solidFill>
                  <a:schemeClr val="tx1">
                    <a:tint val="75000"/>
                  </a:schemeClr>
                </a:solidFill>
              </a:defRPr>
            </a:lvl1pPr>
          </a:lstStyle>
          <a:p>
            <a:fld id="{72345051-2045-45DA-935E-2E3CA1A69ADC}" type="datetimeFigureOut">
              <a:rPr lang="en-US" smtClean="0"/>
              <a:t>1/31/2021</a:t>
            </a:fld>
            <a:endParaRPr lang="en-US" dirty="0"/>
          </a:p>
        </p:txBody>
      </p:sp>
      <p:sp>
        <p:nvSpPr>
          <p:cNvPr id="5" name="Footer Placeholder 4">
            <a:extLst>
              <a:ext uri="{FF2B5EF4-FFF2-40B4-BE49-F238E27FC236}">
                <a16:creationId xmlns:a16="http://schemas.microsoft.com/office/drawing/2014/main" id="{2CFDA4B5-E797-42FC-8B7A-2294DF24A3D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6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678ED201-6D0E-422C-B4EC-566A3DC2980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600">
                <a:solidFill>
                  <a:schemeClr val="tx1">
                    <a:tint val="75000"/>
                  </a:schemeClr>
                </a:solidFill>
              </a:defRPr>
            </a:lvl1pPr>
          </a:lstStyle>
          <a:p>
            <a:fld id="{A7CD31F4-64FA-4BA0-9498-67783267A8C8}" type="slidenum">
              <a:rPr lang="en-US" smtClean="0"/>
              <a:t>‹N›</a:t>
            </a:fld>
            <a:endParaRPr lang="en-US" dirty="0"/>
          </a:p>
        </p:txBody>
      </p:sp>
    </p:spTree>
    <p:extLst>
      <p:ext uri="{BB962C8B-B14F-4D97-AF65-F5344CB8AC3E}">
        <p14:creationId xmlns:p14="http://schemas.microsoft.com/office/powerpoint/2010/main" val="300724245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Lst>
  <p:txStyles>
    <p:titleStyle>
      <a:lvl1pPr algn="l" defTabSz="914400" rtl="0" eaLnBrk="1" latinLnBrk="0" hangingPunct="1">
        <a:lnSpc>
          <a:spcPct val="100000"/>
        </a:lnSpc>
        <a:spcBef>
          <a:spcPct val="0"/>
        </a:spcBef>
        <a:buNone/>
        <a:defRPr sz="4800" kern="1200">
          <a:solidFill>
            <a:schemeClr val="tx1"/>
          </a:solidFill>
          <a:latin typeface="+mj-lt"/>
          <a:ea typeface="+mj-ea"/>
          <a:cs typeface="+mj-cs"/>
        </a:defRPr>
      </a:lvl1pPr>
    </p:titleStyle>
    <p:bodyStyle>
      <a:lvl1pPr marL="228600" indent="-228600" algn="l" defTabSz="914400" rtl="0" eaLnBrk="1" latinLnBrk="0" hangingPunct="1">
        <a:lnSpc>
          <a:spcPct val="11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23.svg"/><Relationship Id="rId7" Type="http://schemas.openxmlformats.org/officeDocument/2006/relationships/image" Target="../media/image21.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0.png"/><Relationship Id="rId5" Type="http://schemas.openxmlformats.org/officeDocument/2006/relationships/image" Target="../media/image25.svg"/><Relationship Id="rId4" Type="http://schemas.openxmlformats.org/officeDocument/2006/relationships/image" Target="../media/image19.png"/></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31.svg"/><Relationship Id="rId7" Type="http://schemas.openxmlformats.org/officeDocument/2006/relationships/image" Target="../media/image27.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33.svg"/><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9.svg"/><Relationship Id="rId7" Type="http://schemas.openxmlformats.org/officeDocument/2006/relationships/image" Target="../media/image33.png"/><Relationship Id="rId2" Type="http://schemas.openxmlformats.org/officeDocument/2006/relationships/image" Target="../media/image30.png"/><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41.svg"/><Relationship Id="rId4" Type="http://schemas.openxmlformats.org/officeDocument/2006/relationships/image" Target="../media/image31.png"/></Relationships>
</file>

<file path=ppt/slides/_rels/slide1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6.svg"/><Relationship Id="rId2" Type="http://schemas.openxmlformats.org/officeDocument/2006/relationships/image" Target="../media/image35.png"/><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48.sv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2.sv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54.svg"/><Relationship Id="rId4" Type="http://schemas.openxmlformats.org/officeDocument/2006/relationships/image" Target="../media/image40.png"/></Relationships>
</file>

<file path=ppt/slides/_rels/slide19.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43.png"/><Relationship Id="rId1" Type="http://schemas.openxmlformats.org/officeDocument/2006/relationships/slideLayout" Target="../slideLayouts/slideLayout2.xml"/><Relationship Id="rId6" Type="http://schemas.openxmlformats.org/officeDocument/2006/relationships/image" Target="../media/image45.png"/><Relationship Id="rId5" Type="http://schemas.openxmlformats.org/officeDocument/2006/relationships/image" Target="../media/image60.svg"/><Relationship Id="rId4" Type="http://schemas.openxmlformats.org/officeDocument/2006/relationships/image" Target="../media/image44.png"/></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66.svg"/><Relationship Id="rId7" Type="http://schemas.openxmlformats.org/officeDocument/2006/relationships/image" Target="../media/image52.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image" Target="../media/image68.sv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image" Target="../media/image73.svg"/><Relationship Id="rId7" Type="http://schemas.openxmlformats.org/officeDocument/2006/relationships/image" Target="../media/image57.png"/><Relationship Id="rId2" Type="http://schemas.openxmlformats.org/officeDocument/2006/relationships/image" Target="../media/image54.png"/><Relationship Id="rId1" Type="http://schemas.openxmlformats.org/officeDocument/2006/relationships/slideLayout" Target="../slideLayouts/slideLayout2.xml"/><Relationship Id="rId6" Type="http://schemas.openxmlformats.org/officeDocument/2006/relationships/image" Target="../media/image56.png"/><Relationship Id="rId5" Type="http://schemas.openxmlformats.org/officeDocument/2006/relationships/image" Target="../media/image75.svg"/><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60.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customXml" Target="../ink/ink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0.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83.svg"/><Relationship Id="rId7" Type="http://schemas.openxmlformats.org/officeDocument/2006/relationships/image" Target="../media/image65.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4.png"/><Relationship Id="rId5" Type="http://schemas.openxmlformats.org/officeDocument/2006/relationships/image" Target="../media/image85.svg"/><Relationship Id="rId4" Type="http://schemas.openxmlformats.org/officeDocument/2006/relationships/image" Target="../media/image63.png"/></Relationships>
</file>

<file path=ppt/slides/_rels/slide31.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8" Type="http://schemas.openxmlformats.org/officeDocument/2006/relationships/image" Target="../media/image72.png"/><Relationship Id="rId3" Type="http://schemas.openxmlformats.org/officeDocument/2006/relationships/image" Target="../media/image91.svg"/><Relationship Id="rId7" Type="http://schemas.openxmlformats.org/officeDocument/2006/relationships/image" Target="../media/image71.png"/><Relationship Id="rId2"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70.png"/><Relationship Id="rId5" Type="http://schemas.openxmlformats.org/officeDocument/2006/relationships/image" Target="../media/image93.svg"/><Relationship Id="rId4" Type="http://schemas.openxmlformats.org/officeDocument/2006/relationships/image" Target="../media/image69.png"/></Relationships>
</file>

<file path=ppt/slides/_rels/slide33.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8" Type="http://schemas.openxmlformats.org/officeDocument/2006/relationships/image" Target="../media/image78.png"/><Relationship Id="rId3" Type="http://schemas.openxmlformats.org/officeDocument/2006/relationships/image" Target="../media/image99.svg"/><Relationship Id="rId7" Type="http://schemas.openxmlformats.org/officeDocument/2006/relationships/image" Target="../media/image77.png"/><Relationship Id="rId2" Type="http://schemas.openxmlformats.org/officeDocument/2006/relationships/image" Target="../media/image74.png"/><Relationship Id="rId1" Type="http://schemas.openxmlformats.org/officeDocument/2006/relationships/slideLayout" Target="../slideLayouts/slideLayout2.xml"/><Relationship Id="rId6" Type="http://schemas.openxmlformats.org/officeDocument/2006/relationships/image" Target="../media/image76.png"/><Relationship Id="rId5" Type="http://schemas.openxmlformats.org/officeDocument/2006/relationships/image" Target="../media/image101.svg"/><Relationship Id="rId4" Type="http://schemas.openxmlformats.org/officeDocument/2006/relationships/image" Target="../media/image75.png"/><Relationship Id="rId9" Type="http://schemas.openxmlformats.org/officeDocument/2006/relationships/image" Target="../media/image79.png"/></Relationships>
</file>

<file path=ppt/slides/_rels/slide35.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89.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11.svg"/><Relationship Id="rId2" Type="http://schemas.openxmlformats.org/officeDocument/2006/relationships/image" Target="../media/image6.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8.svg"/></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5.svg"/><Relationship Id="rId7" Type="http://schemas.openxmlformats.org/officeDocument/2006/relationships/image" Target="../media/image15.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7.sv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0" name="Rectangle 22">
            <a:extLst>
              <a:ext uri="{FF2B5EF4-FFF2-40B4-BE49-F238E27FC236}">
                <a16:creationId xmlns:a16="http://schemas.microsoft.com/office/drawing/2014/main" id="{9B7AD9F6-8CE7-4299-8FC6-328F4DCD3FF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CC94956A-5A70-4D2A-8EB4-D598722164B8}"/>
              </a:ext>
            </a:extLst>
          </p:cNvPr>
          <p:cNvSpPr>
            <a:spLocks noGrp="1"/>
          </p:cNvSpPr>
          <p:nvPr>
            <p:ph type="ctrTitle"/>
          </p:nvPr>
        </p:nvSpPr>
        <p:spPr>
          <a:xfrm>
            <a:off x="760691" y="298110"/>
            <a:ext cx="3734014" cy="3566160"/>
          </a:xfrm>
        </p:spPr>
        <p:txBody>
          <a:bodyPr anchor="b">
            <a:normAutofit/>
          </a:bodyPr>
          <a:lstStyle/>
          <a:p>
            <a:pPr>
              <a:lnSpc>
                <a:spcPct val="90000"/>
              </a:lnSpc>
            </a:pPr>
            <a:r>
              <a:rPr lang="it-IT" sz="5000" dirty="0"/>
              <a:t>Agenda 2O3O per lo sviluppo sostenibile</a:t>
            </a:r>
            <a:endParaRPr lang="en-US" sz="5000" dirty="0"/>
          </a:p>
        </p:txBody>
      </p:sp>
      <p:sp>
        <p:nvSpPr>
          <p:cNvPr id="3" name="Sottotitolo 2">
            <a:extLst>
              <a:ext uri="{FF2B5EF4-FFF2-40B4-BE49-F238E27FC236}">
                <a16:creationId xmlns:a16="http://schemas.microsoft.com/office/drawing/2014/main" id="{8229C485-2E1E-4170-84A3-3C0F944BF33E}"/>
              </a:ext>
            </a:extLst>
          </p:cNvPr>
          <p:cNvSpPr>
            <a:spLocks noGrp="1"/>
          </p:cNvSpPr>
          <p:nvPr>
            <p:ph type="subTitle" idx="1"/>
          </p:nvPr>
        </p:nvSpPr>
        <p:spPr>
          <a:xfrm>
            <a:off x="890339" y="4636008"/>
            <a:ext cx="3734014" cy="1572768"/>
          </a:xfrm>
        </p:spPr>
        <p:txBody>
          <a:bodyPr>
            <a:normAutofit fontScale="92500" lnSpcReduction="20000"/>
          </a:bodyPr>
          <a:lstStyle/>
          <a:p>
            <a:r>
              <a:rPr lang="it-IT" dirty="0"/>
              <a:t>Margherita Grisolia - Classe IIIB</a:t>
            </a:r>
            <a:r>
              <a:rPr lang="en-US" dirty="0"/>
              <a:t>            </a:t>
            </a:r>
            <a:r>
              <a:rPr lang="en-US" dirty="0" err="1"/>
              <a:t>Istituto</a:t>
            </a:r>
            <a:r>
              <a:rPr lang="en-US" dirty="0"/>
              <a:t> </a:t>
            </a:r>
            <a:r>
              <a:rPr lang="en-US" dirty="0" err="1"/>
              <a:t>Comprensivo</a:t>
            </a:r>
            <a:r>
              <a:rPr lang="en-US" dirty="0"/>
              <a:t> “G. </a:t>
            </a:r>
            <a:r>
              <a:rPr lang="en-US" dirty="0" err="1"/>
              <a:t>Pascoli</a:t>
            </a:r>
            <a:r>
              <a:rPr lang="en-US" dirty="0"/>
              <a:t>” </a:t>
            </a:r>
            <a:endParaRPr lang="it-IT" dirty="0"/>
          </a:p>
        </p:txBody>
      </p:sp>
      <p:sp>
        <p:nvSpPr>
          <p:cNvPr id="31" name="Rectangle 6">
            <a:extLst>
              <a:ext uri="{FF2B5EF4-FFF2-40B4-BE49-F238E27FC236}">
                <a16:creationId xmlns:a16="http://schemas.microsoft.com/office/drawing/2014/main" id="{F49775AF-8896-43EE-92C6-83497D6DC56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CFB879"/>
          </a:solidFill>
          <a:ln w="38100" cap="rnd">
            <a:solidFill>
              <a:srgbClr val="CFB879"/>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magine 4">
            <a:extLst>
              <a:ext uri="{FF2B5EF4-FFF2-40B4-BE49-F238E27FC236}">
                <a16:creationId xmlns:a16="http://schemas.microsoft.com/office/drawing/2014/main" id="{3048B3BF-0378-4760-92C7-B1F29C028CF3}"/>
              </a:ext>
            </a:extLst>
          </p:cNvPr>
          <p:cNvPicPr>
            <a:picLocks noChangeAspect="1"/>
          </p:cNvPicPr>
          <p:nvPr/>
        </p:nvPicPr>
        <p:blipFill>
          <a:blip r:embed="rId2"/>
          <a:stretch>
            <a:fillRect/>
          </a:stretch>
        </p:blipFill>
        <p:spPr>
          <a:xfrm>
            <a:off x="5186399" y="-73801"/>
            <a:ext cx="7005601" cy="7005601"/>
          </a:xfrm>
          <a:prstGeom prst="rect">
            <a:avLst/>
          </a:prstGeom>
        </p:spPr>
      </p:pic>
    </p:spTree>
    <p:extLst>
      <p:ext uri="{BB962C8B-B14F-4D97-AF65-F5344CB8AC3E}">
        <p14:creationId xmlns:p14="http://schemas.microsoft.com/office/powerpoint/2010/main" val="36043556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3000">
        <p15:prstTrans prst="drape"/>
      </p:transition>
    </mc:Choice>
    <mc:Fallback xmlns="">
      <p:transition spd="slow" advClick="0" advTm="3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0B6B7F35-5B02-4531-A98C-50C9A55B3658}"/>
              </a:ext>
            </a:extLst>
          </p:cNvPr>
          <p:cNvSpPr/>
          <p:nvPr/>
        </p:nvSpPr>
        <p:spPr>
          <a:xfrm>
            <a:off x="363984" y="435006"/>
            <a:ext cx="11425562" cy="1358283"/>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sz="5400" dirty="0">
                <a:latin typeface="+mj-lt"/>
              </a:rPr>
              <a:t>Salute e Benessere</a:t>
            </a:r>
            <a:endParaRPr lang="en-US" sz="5400" dirty="0">
              <a:latin typeface="+mj-lt"/>
            </a:endParaRPr>
          </a:p>
        </p:txBody>
      </p:sp>
      <p:pic>
        <p:nvPicPr>
          <p:cNvPr id="8" name="Elemento grafico 7" descr="Cuore con pulsazioni con riempimento a tinta unita">
            <a:extLst>
              <a:ext uri="{FF2B5EF4-FFF2-40B4-BE49-F238E27FC236}">
                <a16:creationId xmlns:a16="http://schemas.microsoft.com/office/drawing/2014/main" id="{7E5213A5-BE48-4CBA-8AFC-146B7F00E8AD}"/>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0254669" y="486697"/>
            <a:ext cx="1358283" cy="1358283"/>
          </a:xfrm>
          <a:prstGeom prst="rect">
            <a:avLst/>
          </a:prstGeom>
        </p:spPr>
      </p:pic>
      <p:pic>
        <p:nvPicPr>
          <p:cNvPr id="6" name="Segnaposto contenuto 5" descr="Cura con riempimento a tinta unita">
            <a:extLst>
              <a:ext uri="{FF2B5EF4-FFF2-40B4-BE49-F238E27FC236}">
                <a16:creationId xmlns:a16="http://schemas.microsoft.com/office/drawing/2014/main" id="{BE43DD3B-115D-41FF-B390-0B1B497BAEF0}"/>
              </a:ext>
            </a:extLst>
          </p:cNvPr>
          <p:cNvPicPr>
            <a:picLocks noGrp="1" noChangeAspect="1"/>
          </p:cNvPicPr>
          <p:nvPr>
            <p:ph idx="1"/>
          </p:nvPr>
        </p:nvPicPr>
        <p:blipFill>
          <a:blip r:embed="rId4">
            <a:extLst>
              <a:ext uri="{96DAC541-7B7A-43D3-8B79-37D633B846F1}">
                <asvg:svgBlip xmlns="" xmlns:asvg="http://schemas.microsoft.com/office/drawing/2016/SVG/main" r:embed="rId5"/>
              </a:ext>
            </a:extLst>
          </a:blip>
          <a:stretch>
            <a:fillRect/>
          </a:stretch>
        </p:blipFill>
        <p:spPr>
          <a:xfrm>
            <a:off x="1783575" y="486697"/>
            <a:ext cx="1254900" cy="1254900"/>
          </a:xfrm>
        </p:spPr>
      </p:pic>
      <p:pic>
        <p:nvPicPr>
          <p:cNvPr id="9" name="Immagine 8">
            <a:extLst>
              <a:ext uri="{FF2B5EF4-FFF2-40B4-BE49-F238E27FC236}">
                <a16:creationId xmlns:a16="http://schemas.microsoft.com/office/drawing/2014/main" id="{E93C5665-E336-4541-BEAB-44A6EC6F5833}"/>
              </a:ext>
            </a:extLst>
          </p:cNvPr>
          <p:cNvPicPr>
            <a:picLocks noChangeAspect="1"/>
          </p:cNvPicPr>
          <p:nvPr/>
        </p:nvPicPr>
        <p:blipFill>
          <a:blip r:embed="rId6"/>
          <a:stretch>
            <a:fillRect/>
          </a:stretch>
        </p:blipFill>
        <p:spPr>
          <a:xfrm>
            <a:off x="9004881" y="467432"/>
            <a:ext cx="1249788" cy="1255885"/>
          </a:xfrm>
          <a:prstGeom prst="rect">
            <a:avLst/>
          </a:prstGeom>
        </p:spPr>
      </p:pic>
      <p:pic>
        <p:nvPicPr>
          <p:cNvPr id="10" name="Immagine 9">
            <a:extLst>
              <a:ext uri="{FF2B5EF4-FFF2-40B4-BE49-F238E27FC236}">
                <a16:creationId xmlns:a16="http://schemas.microsoft.com/office/drawing/2014/main" id="{990E16DB-6C3B-4C19-A4D0-558E1D64F521}"/>
              </a:ext>
            </a:extLst>
          </p:cNvPr>
          <p:cNvPicPr>
            <a:picLocks noChangeAspect="1"/>
          </p:cNvPicPr>
          <p:nvPr/>
        </p:nvPicPr>
        <p:blipFill>
          <a:blip r:embed="rId7"/>
          <a:stretch>
            <a:fillRect/>
          </a:stretch>
        </p:blipFill>
        <p:spPr>
          <a:xfrm>
            <a:off x="596587" y="472762"/>
            <a:ext cx="1359526" cy="1359526"/>
          </a:xfrm>
          <a:prstGeom prst="rect">
            <a:avLst/>
          </a:prstGeom>
        </p:spPr>
      </p:pic>
      <p:sp>
        <p:nvSpPr>
          <p:cNvPr id="11" name="Rettangolo 10">
            <a:extLst>
              <a:ext uri="{FF2B5EF4-FFF2-40B4-BE49-F238E27FC236}">
                <a16:creationId xmlns:a16="http://schemas.microsoft.com/office/drawing/2014/main" id="{C321EF74-9A9D-4D4B-8A43-AE8FD432D7A7}"/>
              </a:ext>
            </a:extLst>
          </p:cNvPr>
          <p:cNvSpPr/>
          <p:nvPr/>
        </p:nvSpPr>
        <p:spPr>
          <a:xfrm>
            <a:off x="596587" y="2076450"/>
            <a:ext cx="5499413" cy="44862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Il tema principale di questo obiettivo sono la salute e il benessere della collettività. Questo riguarda oltre che la società, anche l’economia, dato che una persona in salute è in grado di lavorare e di provvedere a se stessa e alla propria famiglia. Per questo obiettivo sono stati già fatti dei progressi: le aspettative di vite sono più alte e la mortalità infantile e materna si sono ridotte.</a:t>
            </a:r>
            <a:endParaRPr lang="en-US" dirty="0">
              <a:solidFill>
                <a:schemeClr val="tx1"/>
              </a:solidFill>
              <a:latin typeface="Coolvetica Rg" panose="020B0603030602020004" pitchFamily="34" charset="0"/>
            </a:endParaRPr>
          </a:p>
        </p:txBody>
      </p:sp>
      <p:pic>
        <p:nvPicPr>
          <p:cNvPr id="12" name="Immagine 11">
            <a:extLst>
              <a:ext uri="{FF2B5EF4-FFF2-40B4-BE49-F238E27FC236}">
                <a16:creationId xmlns:a16="http://schemas.microsoft.com/office/drawing/2014/main" id="{1992799E-D5F1-4301-919E-31788963203F}"/>
              </a:ext>
            </a:extLst>
          </p:cNvPr>
          <p:cNvPicPr>
            <a:picLocks noChangeAspect="1"/>
          </p:cNvPicPr>
          <p:nvPr/>
        </p:nvPicPr>
        <p:blipFill>
          <a:blip r:embed="rId8"/>
          <a:stretch>
            <a:fillRect/>
          </a:stretch>
        </p:blipFill>
        <p:spPr>
          <a:xfrm>
            <a:off x="6128551" y="2009682"/>
            <a:ext cx="5829300" cy="3886200"/>
          </a:xfrm>
          <a:prstGeom prst="rect">
            <a:avLst/>
          </a:prstGeom>
        </p:spPr>
      </p:pic>
    </p:spTree>
    <p:extLst>
      <p:ext uri="{BB962C8B-B14F-4D97-AF65-F5344CB8AC3E}">
        <p14:creationId xmlns:p14="http://schemas.microsoft.com/office/powerpoint/2010/main" val="310591584"/>
      </p:ext>
    </p:extLst>
  </p:cSld>
  <p:clrMapOvr>
    <a:masterClrMapping/>
  </p:clrMapOvr>
  <mc:AlternateContent xmlns:mc="http://schemas.openxmlformats.org/markup-compatibility/2006" xmlns:p14="http://schemas.microsoft.com/office/powerpoint/2010/main">
    <mc:Choice Requires="p14">
      <p:transition spd="slow" p14:dur="3000">
        <p14:reveal thruBlk="1"/>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35882676-31F7-4A02-A088-8A44D9EC256F}"/>
              </a:ext>
            </a:extLst>
          </p:cNvPr>
          <p:cNvSpPr>
            <a:spLocks noGrp="1"/>
          </p:cNvSpPr>
          <p:nvPr>
            <p:ph type="title"/>
          </p:nvPr>
        </p:nvSpPr>
        <p:spPr>
          <a:xfrm>
            <a:off x="576072" y="238539"/>
            <a:ext cx="11018520" cy="1434415"/>
          </a:xfrm>
        </p:spPr>
        <p:txBody>
          <a:bodyPr anchor="b">
            <a:normAutofit/>
          </a:bodyPr>
          <a:lstStyle/>
          <a:p>
            <a:r>
              <a:rPr lang="it-IT" sz="7200" dirty="0"/>
              <a:t>Quality </a:t>
            </a:r>
            <a:r>
              <a:rPr lang="it-IT" sz="7200" dirty="0" err="1"/>
              <a:t>Education</a:t>
            </a:r>
            <a:endParaRPr lang="en-US" sz="7200" dirty="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6366A"/>
          </a:solidFill>
          <a:ln w="38100" cap="rnd">
            <a:solidFill>
              <a:srgbClr val="F6366A"/>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32043247-7647-4E09-87C0-51F2A1219F83}"/>
              </a:ext>
            </a:extLst>
          </p:cNvPr>
          <p:cNvSpPr>
            <a:spLocks noGrp="1"/>
          </p:cNvSpPr>
          <p:nvPr>
            <p:ph idx="1"/>
          </p:nvPr>
        </p:nvSpPr>
        <p:spPr>
          <a:xfrm>
            <a:off x="-18288" y="1813347"/>
            <a:ext cx="8152638" cy="5008078"/>
          </a:xfrm>
        </p:spPr>
        <p:txBody>
          <a:bodyPr anchor="t">
            <a:normAutofit fontScale="25000" lnSpcReduction="20000"/>
          </a:bodyPr>
          <a:lstStyle/>
          <a:p>
            <a:r>
              <a:rPr lang="it-IT" sz="4400" dirty="0">
                <a:latin typeface="Coolvetica Rg" panose="020B0603030602020004" pitchFamily="34" charset="0"/>
              </a:rPr>
              <a:t>4.1 Entro il 2030, assicurarsi che tutti i ragazzi e le ragazze completino una istruzione primaria e secondaria libera, equa e di qualità che porti a rilevanti ed efficaci risultati di apprendimento </a:t>
            </a:r>
          </a:p>
          <a:p>
            <a:r>
              <a:rPr lang="it-IT" sz="4400" dirty="0">
                <a:latin typeface="Coolvetica Rg" panose="020B0603030602020004" pitchFamily="34" charset="0"/>
              </a:rPr>
              <a:t>4.2 Entro il 2030, assicurarsi che tutte le ragazze e i ragazzi abbiano accesso a uno  sviluppo infantile precoce di qualità, alle cure necessarie e all'accesso alla scuola  dell'infanzia, in modo che siano pronti per l'istruzione primaria </a:t>
            </a:r>
          </a:p>
          <a:p>
            <a:r>
              <a:rPr lang="it-IT" sz="4400" dirty="0">
                <a:latin typeface="Coolvetica Rg" panose="020B0603030602020004" pitchFamily="34" charset="0"/>
              </a:rPr>
              <a:t>4.3 Entro il 2030, garantire la parità di accesso per tutte le donne e gli uomini ad una  istruzione a costi accessibili e di qualità tecnica, ad una istruzione professionale e di  terzo livello, compresa l'Università </a:t>
            </a:r>
          </a:p>
          <a:p>
            <a:r>
              <a:rPr lang="it-IT" sz="4400" dirty="0">
                <a:latin typeface="Coolvetica Rg" panose="020B0603030602020004" pitchFamily="34" charset="0"/>
              </a:rPr>
              <a:t>4.4 Entro il 2030, aumentare sostanzialmente il numero di giovani e adulti che abbiano  le competenze necessarie, incluse le competenze tecniche e professionali, per  l'occupazione, per lavori dignitosi e per la capacità imprenditoriale </a:t>
            </a:r>
          </a:p>
          <a:p>
            <a:r>
              <a:rPr lang="it-IT" sz="4400" dirty="0">
                <a:latin typeface="Coolvetica Rg" panose="020B0603030602020004" pitchFamily="34" charset="0"/>
              </a:rPr>
              <a:t>4.5 Entro il 2030, eliminare le disparità di genere nell'istruzione e garantire la parità di  accesso a tutti i livelli di istruzione e formazione professionale per i più vulnerabili,  comprese le persone con disabilità, le popolazioni indigene e i bambini in situazioni  vulnerabili </a:t>
            </a:r>
          </a:p>
          <a:p>
            <a:r>
              <a:rPr lang="it-IT" sz="4400" dirty="0">
                <a:latin typeface="Coolvetica Rg" panose="020B0603030602020004" pitchFamily="34" charset="0"/>
              </a:rPr>
              <a:t>4.6 Entro il 2030, assicurarsi che tutti i giovani e una parte sostanziale di adulti, uomini  e donne, raggiungano l’alfabetizzazione e l’abilità di calcolo </a:t>
            </a:r>
          </a:p>
          <a:p>
            <a:r>
              <a:rPr lang="it-IT" sz="4400" dirty="0">
                <a:latin typeface="Coolvetica Rg" panose="020B0603030602020004" pitchFamily="34" charset="0"/>
              </a:rPr>
              <a:t>4.7 Entro il 2030, assicurarsi che tutti gli studenti acquisiscano le conoscenze e le  competenze necessarie per promuovere lo sviluppo sostenibile attraverso, tra l’altro,  l'educazione per lo sviluppo sostenibile e stili di vita sostenibili, i diritti umani,  l'uguaglianza di genere, la promozione di una cultura di pace e di non violenza, la  cittadinanza globale e la valorizzazione della diversità culturale e del contributo della  cultura allo sviluppo sostenibile </a:t>
            </a:r>
          </a:p>
          <a:p>
            <a:r>
              <a:rPr lang="it-IT" sz="4400" dirty="0">
                <a:latin typeface="Coolvetica Rg" panose="020B0603030602020004" pitchFamily="34" charset="0"/>
              </a:rPr>
              <a:t>4.a Costruire e adeguare le strutture scolastiche in modo che siano adatte  alle esigenze dei bambini, alla disabilità e alle differenze di genere e  fornire ambienti di apprendimento sicuri, non violenti, inclusivi ed efficaci  per tutti </a:t>
            </a:r>
          </a:p>
          <a:p>
            <a:r>
              <a:rPr lang="it-IT" sz="4400" dirty="0">
                <a:latin typeface="Coolvetica Rg" panose="020B0603030602020004" pitchFamily="34" charset="0"/>
              </a:rPr>
              <a:t>4.b Entro il 2020, espandere sostanzialmente a livello globale il numero di  borse di studio a disposizione dei paesi in via di sviluppo, in particolare dei  paesi meno sviluppati, dei piccoli Stati insulari in via di sviluppo e dei paesi  africani, per l'iscrizione all'istruzione superiore, comprendendo programmi  per la formazione professionale e della tecnologia dell'informazione e della  comunicazione, tecnici, ingegneristici e scientifici, nei paesi sviluppati e in  altri paesi in via di sviluppo </a:t>
            </a:r>
          </a:p>
          <a:p>
            <a:r>
              <a:rPr lang="it-IT" sz="4400" dirty="0">
                <a:latin typeface="Coolvetica Rg" panose="020B0603030602020004" pitchFamily="34" charset="0"/>
              </a:rPr>
              <a:t>4.c Entro il 2030, aumentare notevolmente l'offerta di insegnanti  qualificati, anche attraverso la cooperazione internazionale per la  formazione degli insegnanti nei paesi in via di sviluppo, in particolare nei  paesi meno sviluppati e nei piccoli Stati insulari in via di sviluppo </a:t>
            </a:r>
          </a:p>
          <a:p>
            <a:endParaRPr lang="en-US" dirty="0"/>
          </a:p>
        </p:txBody>
      </p:sp>
      <p:pic>
        <p:nvPicPr>
          <p:cNvPr id="4" name="Segnaposto contenuto 3">
            <a:extLst>
              <a:ext uri="{FF2B5EF4-FFF2-40B4-BE49-F238E27FC236}">
                <a16:creationId xmlns:a16="http://schemas.microsoft.com/office/drawing/2014/main" id="{18A296F0-B0C8-470D-B36B-21298722C024}"/>
              </a:ext>
            </a:extLst>
          </p:cNvPr>
          <p:cNvPicPr>
            <a:picLocks noChangeAspect="1"/>
          </p:cNvPicPr>
          <p:nvPr/>
        </p:nvPicPr>
        <p:blipFill rotWithShape="1">
          <a:blip r:embed="rId2"/>
          <a:srcRect r="4202"/>
          <a:stretch/>
        </p:blipFill>
        <p:spPr>
          <a:xfrm>
            <a:off x="8134350" y="2046351"/>
            <a:ext cx="3941064" cy="4096512"/>
          </a:xfrm>
          <a:prstGeom prst="rect">
            <a:avLst/>
          </a:prstGeom>
        </p:spPr>
      </p:pic>
    </p:spTree>
    <p:extLst>
      <p:ext uri="{BB962C8B-B14F-4D97-AF65-F5344CB8AC3E}">
        <p14:creationId xmlns:p14="http://schemas.microsoft.com/office/powerpoint/2010/main" val="281695519"/>
      </p:ext>
    </p:extLst>
  </p:cSld>
  <p:clrMapOvr>
    <a:masterClrMapping/>
  </p:clrMapOvr>
  <mc:AlternateContent xmlns:mc="http://schemas.openxmlformats.org/markup-compatibility/2006" xmlns:p14="http://schemas.microsoft.com/office/powerpoint/2010/main">
    <mc:Choice Requires="p14">
      <p:transition spd="slow" p14:dur="3000">
        <p:dissolve/>
      </p:transition>
    </mc:Choice>
    <mc:Fallback xmlns="">
      <p:transition spd="slow">
        <p:dissolv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B2ED8BF-1D89-4FD9-B670-E2B6A1C906F7}"/>
              </a:ext>
            </a:extLst>
          </p:cNvPr>
          <p:cNvSpPr>
            <a:spLocks noGrp="1"/>
          </p:cNvSpPr>
          <p:nvPr>
            <p:ph type="title"/>
          </p:nvPr>
        </p:nvSpPr>
        <p:spPr>
          <a:xfrm>
            <a:off x="180974" y="294103"/>
            <a:ext cx="11834817" cy="1570208"/>
          </a:xfrm>
          <a:solidFill>
            <a:schemeClr val="bg1"/>
          </a:solidFill>
          <a:ln>
            <a:solidFill>
              <a:schemeClr val="tx1"/>
            </a:solidFill>
          </a:ln>
        </p:spPr>
        <p:txBody>
          <a:bodyPr/>
          <a:lstStyle/>
          <a:p>
            <a:pPr algn="ctr"/>
            <a:r>
              <a:rPr lang="it-IT" dirty="0"/>
              <a:t>Istruzione di Qualità</a:t>
            </a:r>
            <a:endParaRPr lang="en-US" dirty="0"/>
          </a:p>
        </p:txBody>
      </p:sp>
      <p:pic>
        <p:nvPicPr>
          <p:cNvPr id="6" name="Elemento grafico 5" descr="Libri con riempimento a tinta unita">
            <a:extLst>
              <a:ext uri="{FF2B5EF4-FFF2-40B4-BE49-F238E27FC236}">
                <a16:creationId xmlns:a16="http://schemas.microsoft.com/office/drawing/2014/main" id="{64285B60-D918-4EC7-89C4-514C904FA3A6}"/>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639840" y="478650"/>
            <a:ext cx="1212075" cy="1212075"/>
          </a:xfrm>
          <a:prstGeom prst="rect">
            <a:avLst/>
          </a:prstGeom>
        </p:spPr>
      </p:pic>
      <p:pic>
        <p:nvPicPr>
          <p:cNvPr id="8" name="Elemento grafico 7" descr="Lingua per formazione da remoto con riempimento a tinta unita">
            <a:extLst>
              <a:ext uri="{FF2B5EF4-FFF2-40B4-BE49-F238E27FC236}">
                <a16:creationId xmlns:a16="http://schemas.microsoft.com/office/drawing/2014/main" id="{0584B560-CDA6-45D9-90D6-6AA91B44BFE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108726" y="473169"/>
            <a:ext cx="1212075" cy="1212075"/>
          </a:xfrm>
          <a:prstGeom prst="rect">
            <a:avLst/>
          </a:prstGeom>
        </p:spPr>
      </p:pic>
      <p:pic>
        <p:nvPicPr>
          <p:cNvPr id="10" name="Immagine 9">
            <a:extLst>
              <a:ext uri="{FF2B5EF4-FFF2-40B4-BE49-F238E27FC236}">
                <a16:creationId xmlns:a16="http://schemas.microsoft.com/office/drawing/2014/main" id="{834D149F-5049-4303-85DC-0FCEA7C9D169}"/>
              </a:ext>
            </a:extLst>
          </p:cNvPr>
          <p:cNvPicPr>
            <a:picLocks noChangeAspect="1"/>
          </p:cNvPicPr>
          <p:nvPr/>
        </p:nvPicPr>
        <p:blipFill>
          <a:blip r:embed="rId6"/>
          <a:stretch>
            <a:fillRect/>
          </a:stretch>
        </p:blipFill>
        <p:spPr>
          <a:xfrm>
            <a:off x="1850382" y="482293"/>
            <a:ext cx="1213209" cy="1207113"/>
          </a:xfrm>
          <a:prstGeom prst="rect">
            <a:avLst/>
          </a:prstGeom>
        </p:spPr>
      </p:pic>
      <p:pic>
        <p:nvPicPr>
          <p:cNvPr id="11" name="Immagine 10">
            <a:extLst>
              <a:ext uri="{FF2B5EF4-FFF2-40B4-BE49-F238E27FC236}">
                <a16:creationId xmlns:a16="http://schemas.microsoft.com/office/drawing/2014/main" id="{585E3E9A-7DAE-4BC0-880D-ED54B2BF11EB}"/>
              </a:ext>
            </a:extLst>
          </p:cNvPr>
          <p:cNvPicPr>
            <a:picLocks noChangeAspect="1"/>
          </p:cNvPicPr>
          <p:nvPr/>
        </p:nvPicPr>
        <p:blipFill>
          <a:blip r:embed="rId7"/>
          <a:stretch>
            <a:fillRect/>
          </a:stretch>
        </p:blipFill>
        <p:spPr>
          <a:xfrm>
            <a:off x="10490866" y="482293"/>
            <a:ext cx="1213209" cy="1207113"/>
          </a:xfrm>
          <a:prstGeom prst="rect">
            <a:avLst/>
          </a:prstGeom>
        </p:spPr>
      </p:pic>
      <p:sp>
        <p:nvSpPr>
          <p:cNvPr id="12" name="Rettangolo 11">
            <a:extLst>
              <a:ext uri="{FF2B5EF4-FFF2-40B4-BE49-F238E27FC236}">
                <a16:creationId xmlns:a16="http://schemas.microsoft.com/office/drawing/2014/main" id="{C28B8825-CB1E-4139-81D2-BF989BDE2919}"/>
              </a:ext>
            </a:extLst>
          </p:cNvPr>
          <p:cNvSpPr/>
          <p:nvPr/>
        </p:nvSpPr>
        <p:spPr>
          <a:xfrm>
            <a:off x="361950" y="2257425"/>
            <a:ext cx="4929142" cy="411828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Un’istruzione di qualità è la base per lo sviluppo sostenibile. Il livello base di alfabetizzazione e ciò ha portato ad un incremento delle iscrizioni nelle zone più povere. Ci sono però ancora molti giovani che non posseggono le capacità di base in lettura e scrittura e il 60% è composto da donne.</a:t>
            </a:r>
            <a:endParaRPr lang="en-US" dirty="0">
              <a:solidFill>
                <a:schemeClr val="tx1"/>
              </a:solidFill>
              <a:latin typeface="Coolvetica Rg" panose="020B0603030602020004" pitchFamily="34" charset="0"/>
            </a:endParaRPr>
          </a:p>
        </p:txBody>
      </p:sp>
      <p:pic>
        <p:nvPicPr>
          <p:cNvPr id="15" name="Immagine 14">
            <a:extLst>
              <a:ext uri="{FF2B5EF4-FFF2-40B4-BE49-F238E27FC236}">
                <a16:creationId xmlns:a16="http://schemas.microsoft.com/office/drawing/2014/main" id="{7C6AFE9D-78C1-42BD-830E-B5ED36CBCE14}"/>
              </a:ext>
            </a:extLst>
          </p:cNvPr>
          <p:cNvPicPr>
            <a:picLocks noChangeAspect="1"/>
          </p:cNvPicPr>
          <p:nvPr/>
        </p:nvPicPr>
        <p:blipFill>
          <a:blip r:embed="rId8"/>
          <a:stretch>
            <a:fillRect/>
          </a:stretch>
        </p:blipFill>
        <p:spPr>
          <a:xfrm>
            <a:off x="5421066" y="2122456"/>
            <a:ext cx="6182914" cy="4118282"/>
          </a:xfrm>
          <a:prstGeom prst="rect">
            <a:avLst/>
          </a:prstGeom>
        </p:spPr>
      </p:pic>
    </p:spTree>
    <p:extLst>
      <p:ext uri="{BB962C8B-B14F-4D97-AF65-F5344CB8AC3E}">
        <p14:creationId xmlns:p14="http://schemas.microsoft.com/office/powerpoint/2010/main" val="2113826879"/>
      </p:ext>
    </p:extLst>
  </p:cSld>
  <p:clrMapOvr>
    <a:masterClrMapping/>
  </p:clrMapOvr>
  <mc:AlternateContent xmlns:mc="http://schemas.openxmlformats.org/markup-compatibility/2006" xmlns:p14="http://schemas.microsoft.com/office/powerpoint/2010/main">
    <mc:Choice Requires="p14">
      <p:transition spd="slow" p14:dur="3000">
        <p:strips dir="ld"/>
      </p:transition>
    </mc:Choice>
    <mc:Fallback xmlns="">
      <p:transition spd="slow">
        <p:strips dir="ld"/>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4BCB9E0F-80B4-4BE1-A13D-A796E818608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362E6E5-9769-4421-A74E-DF1C6869C672}"/>
              </a:ext>
            </a:extLst>
          </p:cNvPr>
          <p:cNvSpPr>
            <a:spLocks noGrp="1"/>
          </p:cNvSpPr>
          <p:nvPr>
            <p:ph type="title"/>
          </p:nvPr>
        </p:nvSpPr>
        <p:spPr>
          <a:xfrm>
            <a:off x="572493" y="238539"/>
            <a:ext cx="11047013" cy="1434415"/>
          </a:xfrm>
        </p:spPr>
        <p:txBody>
          <a:bodyPr anchor="b">
            <a:normAutofit/>
          </a:bodyPr>
          <a:lstStyle/>
          <a:p>
            <a:r>
              <a:rPr lang="it-IT" sz="7200"/>
              <a:t>Gender Equality</a:t>
            </a:r>
            <a:endParaRPr lang="en-US" sz="7200"/>
          </a:p>
        </p:txBody>
      </p:sp>
      <p:sp>
        <p:nvSpPr>
          <p:cNvPr id="20"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E4920"/>
          </a:solidFill>
          <a:ln w="38100" cap="rnd">
            <a:solidFill>
              <a:srgbClr val="FE4920"/>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8279162A-BEF5-4939-8AB1-704F19FA31E1}"/>
              </a:ext>
            </a:extLst>
          </p:cNvPr>
          <p:cNvPicPr>
            <a:picLocks noChangeAspect="1"/>
          </p:cNvPicPr>
          <p:nvPr/>
        </p:nvPicPr>
        <p:blipFill rotWithShape="1">
          <a:blip r:embed="rId2"/>
          <a:srcRect r="3794" b="-1"/>
          <a:stretch/>
        </p:blipFill>
        <p:spPr>
          <a:xfrm>
            <a:off x="572492" y="2089604"/>
            <a:ext cx="3941064" cy="4096511"/>
          </a:xfrm>
          <a:prstGeom prst="rect">
            <a:avLst/>
          </a:prstGeom>
        </p:spPr>
      </p:pic>
      <p:sp>
        <p:nvSpPr>
          <p:cNvPr id="8" name="Content Placeholder 7">
            <a:extLst>
              <a:ext uri="{FF2B5EF4-FFF2-40B4-BE49-F238E27FC236}">
                <a16:creationId xmlns:a16="http://schemas.microsoft.com/office/drawing/2014/main" id="{E23DF377-E6F1-4A18-9141-FA137E0AFB0C}"/>
              </a:ext>
            </a:extLst>
          </p:cNvPr>
          <p:cNvSpPr>
            <a:spLocks noGrp="1"/>
          </p:cNvSpPr>
          <p:nvPr>
            <p:ph idx="1"/>
          </p:nvPr>
        </p:nvSpPr>
        <p:spPr>
          <a:xfrm>
            <a:off x="4513556" y="1929781"/>
            <a:ext cx="7675395" cy="4510643"/>
          </a:xfrm>
        </p:spPr>
        <p:txBody>
          <a:bodyPr anchor="t">
            <a:normAutofit fontScale="70000" lnSpcReduction="20000"/>
          </a:bodyPr>
          <a:lstStyle/>
          <a:p>
            <a:pPr>
              <a:lnSpc>
                <a:spcPct val="100000"/>
              </a:lnSpc>
            </a:pPr>
            <a:r>
              <a:rPr lang="it-IT" sz="1700" dirty="0">
                <a:latin typeface="Coolvetica Rg" panose="020B0603030602020004" pitchFamily="34" charset="0"/>
              </a:rPr>
              <a:t>5.1 Porre fine a ogni forma di discriminazione nei confronti di tutte le donne, bambine e ragazze in ogni parte del mondo </a:t>
            </a:r>
          </a:p>
          <a:p>
            <a:pPr>
              <a:lnSpc>
                <a:spcPct val="100000"/>
              </a:lnSpc>
            </a:pPr>
            <a:r>
              <a:rPr lang="it-IT" sz="1700" dirty="0">
                <a:latin typeface="Coolvetica Rg" panose="020B0603030602020004" pitchFamily="34" charset="0"/>
              </a:rPr>
              <a:t>5.2 Eliminare ogni forma di violenza contro tutte le donne, bambine e ragazze  nella sfera pubblica e privata, incluso il traffico a fini di prostituzione, lo  sfruttamento sessuale e altri tipi di sfruttamento </a:t>
            </a:r>
          </a:p>
          <a:p>
            <a:pPr>
              <a:lnSpc>
                <a:spcPct val="100000"/>
              </a:lnSpc>
            </a:pPr>
            <a:r>
              <a:rPr lang="it-IT" sz="1700" dirty="0">
                <a:latin typeface="Coolvetica Rg" panose="020B0603030602020004" pitchFamily="34" charset="0"/>
              </a:rPr>
              <a:t>5.3 Eliminare tutte le pratiche nocive, come il matrimonio delle bambine,  forzato e combinato, e le mutilazioni dei genitali femminili </a:t>
            </a:r>
          </a:p>
          <a:p>
            <a:pPr>
              <a:lnSpc>
                <a:spcPct val="100000"/>
              </a:lnSpc>
            </a:pPr>
            <a:r>
              <a:rPr lang="it-IT" sz="1700" dirty="0">
                <a:latin typeface="Coolvetica Rg" panose="020B0603030602020004" pitchFamily="34" charset="0"/>
              </a:rPr>
              <a:t>5.4 Riconoscere e valorizzare il lavoro di cura e il lavoro domestico non  retribuiti tramite la fornitura di servizi pubblici, infrastrutture e politiche di  protezione sociale e la promozione della responsabilità condivisa all'interno del  nucleo familiare, secondo le caratteristiche nazionali </a:t>
            </a:r>
          </a:p>
          <a:p>
            <a:pPr>
              <a:lnSpc>
                <a:spcPct val="100000"/>
              </a:lnSpc>
            </a:pPr>
            <a:r>
              <a:rPr lang="it-IT" sz="1700" dirty="0">
                <a:latin typeface="Coolvetica Rg" panose="020B0603030602020004" pitchFamily="34" charset="0"/>
              </a:rPr>
              <a:t>5.5 Garantire alle donne la piena ed effettiva partecipazione e pari  opportunità di leadership a tutti i livelli del processo decisionale nella vita  politica, economica e pubblica </a:t>
            </a:r>
          </a:p>
          <a:p>
            <a:pPr>
              <a:lnSpc>
                <a:spcPct val="100000"/>
              </a:lnSpc>
            </a:pPr>
            <a:r>
              <a:rPr lang="it-IT" sz="1700" dirty="0">
                <a:latin typeface="Coolvetica Rg" panose="020B0603030602020004" pitchFamily="34" charset="0"/>
              </a:rPr>
              <a:t>5.6 Garantire l'accesso universale alla salute sessuale e riproduttiva e ai diritti  riproduttivi, come concordato in base al “Programma d'azione della Conferenza  Internazionale sulla Popolazione e lo Sviluppo” e la “Piattaforma di Azione di  Pechino” ed ai documenti finali delle conferenze di revisione </a:t>
            </a:r>
          </a:p>
          <a:p>
            <a:pPr>
              <a:lnSpc>
                <a:spcPct val="100000"/>
              </a:lnSpc>
            </a:pPr>
            <a:r>
              <a:rPr lang="it-IT" sz="1700" dirty="0">
                <a:latin typeface="Coolvetica Rg" panose="020B0603030602020004" pitchFamily="34" charset="0"/>
              </a:rPr>
              <a:t>5.a Avviare riforme per dare alle donne pari diritti di accesso alle risorse  economiche, come l'accesso alla proprietà e al controllo della terra e altre  forme di proprietà, servizi finanziari, eredità e risorse naturali, in accordo  con le leggi nazionali </a:t>
            </a:r>
          </a:p>
          <a:p>
            <a:pPr>
              <a:lnSpc>
                <a:spcPct val="100000"/>
              </a:lnSpc>
            </a:pPr>
            <a:r>
              <a:rPr lang="it-IT" sz="1700" dirty="0">
                <a:latin typeface="Coolvetica Rg" panose="020B0603030602020004" pitchFamily="34" charset="0"/>
              </a:rPr>
              <a:t>5.b Migliorare l'uso della tecnologia che può aiutare il lavoro delle donne, in  particolare la tecnologia dell'informazione e della comunicazione, per  promuovere l'empowerment, ossia la forza, l'autostima, la consapevolezza  delle donne </a:t>
            </a:r>
          </a:p>
          <a:p>
            <a:pPr>
              <a:lnSpc>
                <a:spcPct val="100000"/>
              </a:lnSpc>
            </a:pPr>
            <a:r>
              <a:rPr lang="it-IT" sz="1700" dirty="0">
                <a:latin typeface="Coolvetica Rg" panose="020B0603030602020004" pitchFamily="34" charset="0"/>
              </a:rPr>
              <a:t>5.c Adottare e rafforzare politiche concrete e leggi applicabili per la  promozione dell'eguaglianza di genere e l'empowerment, ossia la forza,  l'autostima, la consapevolezza, di tutte le donne, bambine e ragazze a tutti  i livelli </a:t>
            </a:r>
          </a:p>
          <a:p>
            <a:pPr>
              <a:lnSpc>
                <a:spcPct val="100000"/>
              </a:lnSpc>
            </a:pPr>
            <a:endParaRPr lang="en-US" sz="900" dirty="0"/>
          </a:p>
        </p:txBody>
      </p:sp>
    </p:spTree>
    <p:extLst>
      <p:ext uri="{BB962C8B-B14F-4D97-AF65-F5344CB8AC3E}">
        <p14:creationId xmlns:p14="http://schemas.microsoft.com/office/powerpoint/2010/main" val="230708665"/>
      </p:ext>
    </p:extLst>
  </p:cSld>
  <p:clrMapOvr>
    <a:masterClrMapping/>
  </p:clrMapOvr>
  <mc:AlternateContent xmlns:mc="http://schemas.openxmlformats.org/markup-compatibility/2006" xmlns:p14="http://schemas.microsoft.com/office/powerpoint/2010/main">
    <mc:Choice Requires="p14">
      <p:transition spd="slow" p14:dur="3000">
        <p:circle/>
      </p:transition>
    </mc:Choice>
    <mc:Fallback xmlns="">
      <p:transition spd="slow">
        <p:circl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F4EABB8-5A54-41D3-A6C7-BF09B3354519}"/>
              </a:ext>
            </a:extLst>
          </p:cNvPr>
          <p:cNvSpPr>
            <a:spLocks noGrp="1"/>
          </p:cNvSpPr>
          <p:nvPr>
            <p:ph type="title"/>
          </p:nvPr>
        </p:nvSpPr>
        <p:spPr>
          <a:xfrm>
            <a:off x="754601" y="365125"/>
            <a:ext cx="10724225" cy="1472553"/>
          </a:xfrm>
          <a:solidFill>
            <a:schemeClr val="bg1"/>
          </a:solidFill>
          <a:ln>
            <a:solidFill>
              <a:schemeClr val="tx1"/>
            </a:solidFill>
          </a:ln>
        </p:spPr>
        <p:txBody>
          <a:bodyPr/>
          <a:lstStyle/>
          <a:p>
            <a:pPr algn="ctr"/>
            <a:r>
              <a:rPr lang="it-IT" dirty="0"/>
              <a:t>Parità di genere</a:t>
            </a:r>
            <a:endParaRPr lang="en-US" dirty="0"/>
          </a:p>
        </p:txBody>
      </p:sp>
      <p:pic>
        <p:nvPicPr>
          <p:cNvPr id="5" name="Segnaposto contenuto 4" descr="Sesso con riempimento a tinta unita">
            <a:extLst>
              <a:ext uri="{FF2B5EF4-FFF2-40B4-BE49-F238E27FC236}">
                <a16:creationId xmlns:a16="http://schemas.microsoft.com/office/drawing/2014/main" id="{4630B2BB-A41E-4EFD-B318-2FA3CD1EAFC8}"/>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9948263" y="666813"/>
            <a:ext cx="869176" cy="869176"/>
          </a:xfrm>
        </p:spPr>
      </p:pic>
      <p:pic>
        <p:nvPicPr>
          <p:cNvPr id="7" name="Elemento grafico 6" descr="Gruppo di uomini con riempimento a tinta unita">
            <a:extLst>
              <a:ext uri="{FF2B5EF4-FFF2-40B4-BE49-F238E27FC236}">
                <a16:creationId xmlns:a16="http://schemas.microsoft.com/office/drawing/2014/main" id="{38616F6B-AC36-4177-8FA2-71AC7C6DE25A}"/>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760600" y="666813"/>
            <a:ext cx="869176" cy="869176"/>
          </a:xfrm>
          <a:prstGeom prst="rect">
            <a:avLst/>
          </a:prstGeom>
        </p:spPr>
      </p:pic>
      <p:pic>
        <p:nvPicPr>
          <p:cNvPr id="8" name="Elemento grafico 7" descr="Gruppo di uomini con riempimento a tinta unita">
            <a:extLst>
              <a:ext uri="{FF2B5EF4-FFF2-40B4-BE49-F238E27FC236}">
                <a16:creationId xmlns:a16="http://schemas.microsoft.com/office/drawing/2014/main" id="{A0EED99B-5E24-48BA-8854-14913096BC01}"/>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2607450" y="657288"/>
            <a:ext cx="869176" cy="869176"/>
          </a:xfrm>
          <a:prstGeom prst="rect">
            <a:avLst/>
          </a:prstGeom>
        </p:spPr>
      </p:pic>
      <p:pic>
        <p:nvPicPr>
          <p:cNvPr id="9" name="Segnaposto contenuto 4" descr="Sesso con riempimento a tinta unita">
            <a:extLst>
              <a:ext uri="{FF2B5EF4-FFF2-40B4-BE49-F238E27FC236}">
                <a16:creationId xmlns:a16="http://schemas.microsoft.com/office/drawing/2014/main" id="{A9753768-CBCF-45F9-B492-A298798C31A0}"/>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442438" y="666813"/>
            <a:ext cx="869176" cy="869176"/>
          </a:xfrm>
          <a:prstGeom prst="rect">
            <a:avLst/>
          </a:prstGeom>
        </p:spPr>
      </p:pic>
      <p:sp>
        <p:nvSpPr>
          <p:cNvPr id="10" name="Rettangolo 9">
            <a:extLst>
              <a:ext uri="{FF2B5EF4-FFF2-40B4-BE49-F238E27FC236}">
                <a16:creationId xmlns:a16="http://schemas.microsoft.com/office/drawing/2014/main" id="{FC20C5E3-F62B-41FA-BC62-8591B3D5BE0B}"/>
              </a:ext>
            </a:extLst>
          </p:cNvPr>
          <p:cNvSpPr/>
          <p:nvPr/>
        </p:nvSpPr>
        <p:spPr>
          <a:xfrm>
            <a:off x="544498" y="2139366"/>
            <a:ext cx="6202531" cy="428048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solidFill>
                  <a:schemeClr val="tx1"/>
                </a:solidFill>
                <a:latin typeface="Coolvetica Rg" panose="020B0603030602020004" pitchFamily="34" charset="0"/>
              </a:rPr>
              <a:t>Due dei principali problemi della società sono l’ineguaglianza e la discriminazione di genere. Per questo l’ONU ha ritenuto importante eliminare tali comportamenti. Si parla principalmente di discriminazione verso il genere femminile, che da sempre viene visto inferiore, dimenticandosi però delle moltissime altre identità di genere che spesso non vengono nemmeno riconosciute come tali.</a:t>
            </a:r>
            <a:endParaRPr lang="en-US" sz="2400" dirty="0">
              <a:solidFill>
                <a:schemeClr val="tx1"/>
              </a:solidFill>
              <a:latin typeface="Coolvetica Rg" panose="020B0603030602020004" pitchFamily="34" charset="0"/>
            </a:endParaRPr>
          </a:p>
        </p:txBody>
      </p:sp>
      <p:pic>
        <p:nvPicPr>
          <p:cNvPr id="11" name="Immagine 10">
            <a:extLst>
              <a:ext uri="{FF2B5EF4-FFF2-40B4-BE49-F238E27FC236}">
                <a16:creationId xmlns:a16="http://schemas.microsoft.com/office/drawing/2014/main" id="{D78E6B8F-8D1F-4CEC-B496-6873D6A20E2A}"/>
              </a:ext>
            </a:extLst>
          </p:cNvPr>
          <p:cNvPicPr>
            <a:picLocks noChangeAspect="1"/>
          </p:cNvPicPr>
          <p:nvPr/>
        </p:nvPicPr>
        <p:blipFill>
          <a:blip r:embed="rId6"/>
          <a:stretch>
            <a:fillRect/>
          </a:stretch>
        </p:blipFill>
        <p:spPr>
          <a:xfrm>
            <a:off x="7086142" y="1931515"/>
            <a:ext cx="4561360" cy="4561360"/>
          </a:xfrm>
          <a:prstGeom prst="rect">
            <a:avLst/>
          </a:prstGeom>
        </p:spPr>
      </p:pic>
      <p:pic>
        <p:nvPicPr>
          <p:cNvPr id="12" name="Immagine 11">
            <a:extLst>
              <a:ext uri="{FF2B5EF4-FFF2-40B4-BE49-F238E27FC236}">
                <a16:creationId xmlns:a16="http://schemas.microsoft.com/office/drawing/2014/main" id="{A9049D03-E30D-49C9-BABE-23E8894E6095}"/>
              </a:ext>
            </a:extLst>
          </p:cNvPr>
          <p:cNvPicPr>
            <a:picLocks noChangeAspect="1"/>
          </p:cNvPicPr>
          <p:nvPr/>
        </p:nvPicPr>
        <p:blipFill>
          <a:blip r:embed="rId7"/>
          <a:stretch>
            <a:fillRect/>
          </a:stretch>
        </p:blipFill>
        <p:spPr>
          <a:xfrm>
            <a:off x="7086142" y="1931515"/>
            <a:ext cx="4790898" cy="4790898"/>
          </a:xfrm>
          <a:prstGeom prst="rect">
            <a:avLst/>
          </a:prstGeom>
        </p:spPr>
      </p:pic>
    </p:spTree>
    <p:extLst>
      <p:ext uri="{BB962C8B-B14F-4D97-AF65-F5344CB8AC3E}">
        <p14:creationId xmlns:p14="http://schemas.microsoft.com/office/powerpoint/2010/main" val="1174281115"/>
      </p:ext>
    </p:extLst>
  </p:cSld>
  <p:clrMapOvr>
    <a:masterClrMapping/>
  </p:clrMapOvr>
  <mc:AlternateContent xmlns:mc="http://schemas.openxmlformats.org/markup-compatibility/2006" xmlns:p14="http://schemas.microsoft.com/office/powerpoint/2010/main">
    <mc:Choice Requires="p14">
      <p:transition spd="slow" p14:dur="3000">
        <p:zoom/>
      </p:transition>
    </mc:Choice>
    <mc:Fallback xmlns="">
      <p:transition spd="slow">
        <p:zo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7317943-6DB2-4466-82DE-5DF6C1AF700C}"/>
              </a:ext>
            </a:extLst>
          </p:cNvPr>
          <p:cNvSpPr>
            <a:spLocks noGrp="1"/>
          </p:cNvSpPr>
          <p:nvPr>
            <p:ph type="title"/>
          </p:nvPr>
        </p:nvSpPr>
        <p:spPr>
          <a:xfrm>
            <a:off x="576072" y="238539"/>
            <a:ext cx="11018520" cy="1434415"/>
          </a:xfrm>
        </p:spPr>
        <p:txBody>
          <a:bodyPr anchor="b">
            <a:normAutofit/>
          </a:bodyPr>
          <a:lstStyle/>
          <a:p>
            <a:pPr>
              <a:lnSpc>
                <a:spcPct val="90000"/>
              </a:lnSpc>
            </a:pPr>
            <a:r>
              <a:rPr lang="it-IT" sz="6100"/>
              <a:t>Clean Water and Santitation</a:t>
            </a:r>
            <a:endParaRPr lang="en-US" sz="6100"/>
          </a:p>
        </p:txBody>
      </p:sp>
      <p:sp>
        <p:nvSpPr>
          <p:cNvPr id="24"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28D1E7"/>
          </a:solidFill>
          <a:ln w="38100" cap="rnd">
            <a:solidFill>
              <a:srgbClr val="28D1E7"/>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Content Placeholder 7">
            <a:extLst>
              <a:ext uri="{FF2B5EF4-FFF2-40B4-BE49-F238E27FC236}">
                <a16:creationId xmlns:a16="http://schemas.microsoft.com/office/drawing/2014/main" id="{9C2B5214-BB10-44CE-B9CE-39D6B357BB83}"/>
              </a:ext>
            </a:extLst>
          </p:cNvPr>
          <p:cNvSpPr>
            <a:spLocks noGrp="1"/>
          </p:cNvSpPr>
          <p:nvPr>
            <p:ph idx="1"/>
          </p:nvPr>
        </p:nvSpPr>
        <p:spPr>
          <a:xfrm>
            <a:off x="323850" y="1979480"/>
            <a:ext cx="7058025" cy="4211008"/>
          </a:xfrm>
        </p:spPr>
        <p:txBody>
          <a:bodyPr anchor="t">
            <a:normAutofit fontScale="92500" lnSpcReduction="10000"/>
          </a:bodyPr>
          <a:lstStyle/>
          <a:p>
            <a:pPr>
              <a:lnSpc>
                <a:spcPct val="100000"/>
              </a:lnSpc>
            </a:pPr>
            <a:r>
              <a:rPr lang="it-IT" sz="1200" dirty="0">
                <a:latin typeface="Coolvetica Rg" panose="020B0603030602020004" pitchFamily="34" charset="0"/>
              </a:rPr>
              <a:t>6.1 Entro il 2030, conseguire l'accesso universale ed equo all'acqua potabile sicura e alla portata di tutti </a:t>
            </a:r>
          </a:p>
          <a:p>
            <a:pPr>
              <a:lnSpc>
                <a:spcPct val="100000"/>
              </a:lnSpc>
            </a:pPr>
            <a:r>
              <a:rPr lang="it-IT" sz="1200" dirty="0">
                <a:latin typeface="Coolvetica Rg" panose="020B0603030602020004" pitchFamily="34" charset="0"/>
              </a:rPr>
              <a:t>6.2 Entro il 2030, raggiungere un adeguato ed equo accesso ai servizi igienico sanitari e di igiene per tutti ed eliminare la defecazione all'aperto, con particolare attenzione ai bisogni delle donne e delle ragazze e di coloro che si  trovano in situazioni vulnerabili </a:t>
            </a:r>
          </a:p>
          <a:p>
            <a:pPr>
              <a:lnSpc>
                <a:spcPct val="100000"/>
              </a:lnSpc>
            </a:pPr>
            <a:r>
              <a:rPr lang="it-IT" sz="1200" dirty="0">
                <a:latin typeface="Coolvetica Rg" panose="020B0603030602020004" pitchFamily="34" charset="0"/>
              </a:rPr>
              <a:t>6.3 Entro il 2030, migliorare la qualità dell'acqua riducendo l'inquinamento,  eliminando le pratiche di scarico non controllato e riducendo al minimo il  rilascio di sostanze chimiche e materiali pericolosi, dimezzare la percentuale  di acque reflue non trattate e aumentare sostanzialmente il riciclaggio e il  riutilizzo sicuro a livello globale </a:t>
            </a:r>
          </a:p>
          <a:p>
            <a:pPr>
              <a:lnSpc>
                <a:spcPct val="100000"/>
              </a:lnSpc>
            </a:pPr>
            <a:r>
              <a:rPr lang="it-IT" sz="1200" dirty="0">
                <a:latin typeface="Coolvetica Rg" panose="020B0603030602020004" pitchFamily="34" charset="0"/>
              </a:rPr>
              <a:t>6.4 Entro il 2030, aumentare sostanzialmente l'efficienza idrica da utilizzare in  tutti i settori e assicurare prelievi e fornitura di acqua dolce per affrontare la  scarsità d'acqua e ridurre in modo sostanziale il numero delle persone che  soffrono di scarsità d'acqua </a:t>
            </a:r>
          </a:p>
          <a:p>
            <a:pPr>
              <a:lnSpc>
                <a:spcPct val="100000"/>
              </a:lnSpc>
            </a:pPr>
            <a:r>
              <a:rPr lang="it-IT" sz="1200" dirty="0">
                <a:latin typeface="Coolvetica Rg" panose="020B0603030602020004" pitchFamily="34" charset="0"/>
              </a:rPr>
              <a:t>6.5 Entro il 2030, attuare la gestione integrata delle risorse idriche a tutti i  livelli, anche attraverso la cooperazione transfrontaliera a seconda dei casi </a:t>
            </a:r>
          </a:p>
          <a:p>
            <a:pPr>
              <a:lnSpc>
                <a:spcPct val="100000"/>
              </a:lnSpc>
            </a:pPr>
            <a:r>
              <a:rPr lang="it-IT" sz="1200" dirty="0">
                <a:latin typeface="Coolvetica Rg" panose="020B0603030602020004" pitchFamily="34" charset="0"/>
              </a:rPr>
              <a:t>6.6 Entro il 2020, proteggere e ripristinare gli ecosistemi legati all'acqua, tra  cui montagne, foreste, zone umide, fiumi, falde acquifere e laghi </a:t>
            </a:r>
          </a:p>
          <a:p>
            <a:pPr>
              <a:lnSpc>
                <a:spcPct val="100000"/>
              </a:lnSpc>
            </a:pPr>
            <a:r>
              <a:rPr lang="it-IT" sz="1200" dirty="0">
                <a:latin typeface="Coolvetica Rg" panose="020B0603030602020004" pitchFamily="34" charset="0"/>
              </a:rPr>
              <a:t>6.a Entro il 2030, ampliare la cooperazione internazionale e la creazione di  capacità di supporto a sostegno dei paesi in via di sviluppo in materia di  acqua e servizi igienico-sanitari legati, tra cui i sistemi di raccolta  dell'acqua, la desalinizzazione, l'efficienza idrica, il trattamento delle acque  reflue, le tecnologie per il riciclo e il riutilizzo </a:t>
            </a:r>
          </a:p>
          <a:p>
            <a:pPr>
              <a:lnSpc>
                <a:spcPct val="100000"/>
              </a:lnSpc>
            </a:pPr>
            <a:r>
              <a:rPr lang="it-IT" sz="1200" dirty="0">
                <a:latin typeface="Coolvetica Rg" panose="020B0603030602020004" pitchFamily="34" charset="0"/>
              </a:rPr>
              <a:t>6.b Sostenere e rafforzare la partecipazione delle comunità locali nel  miglioramento della gestione idrica e fognaria </a:t>
            </a:r>
          </a:p>
          <a:p>
            <a:pPr>
              <a:lnSpc>
                <a:spcPct val="100000"/>
              </a:lnSpc>
            </a:pPr>
            <a:endParaRPr lang="en-US" sz="900" dirty="0"/>
          </a:p>
        </p:txBody>
      </p:sp>
      <p:pic>
        <p:nvPicPr>
          <p:cNvPr id="4" name="Segnaposto contenuto 3">
            <a:extLst>
              <a:ext uri="{FF2B5EF4-FFF2-40B4-BE49-F238E27FC236}">
                <a16:creationId xmlns:a16="http://schemas.microsoft.com/office/drawing/2014/main" id="{8F53315A-023E-4D34-A865-E2736BFAACB2}"/>
              </a:ext>
            </a:extLst>
          </p:cNvPr>
          <p:cNvPicPr>
            <a:picLocks noChangeAspect="1"/>
          </p:cNvPicPr>
          <p:nvPr/>
        </p:nvPicPr>
        <p:blipFill rotWithShape="1">
          <a:blip r:embed="rId2"/>
          <a:srcRect r="3794" b="-1"/>
          <a:stretch/>
        </p:blipFill>
        <p:spPr>
          <a:xfrm>
            <a:off x="7675658" y="2093976"/>
            <a:ext cx="3941064" cy="4096512"/>
          </a:xfrm>
          <a:prstGeom prst="rect">
            <a:avLst/>
          </a:prstGeom>
        </p:spPr>
      </p:pic>
    </p:spTree>
    <p:extLst>
      <p:ext uri="{BB962C8B-B14F-4D97-AF65-F5344CB8AC3E}">
        <p14:creationId xmlns:p14="http://schemas.microsoft.com/office/powerpoint/2010/main" val="172360802"/>
      </p:ext>
    </p:extLst>
  </p:cSld>
  <p:clrMapOvr>
    <a:masterClrMapping/>
  </p:clrMapOvr>
  <mc:AlternateContent xmlns:mc="http://schemas.openxmlformats.org/markup-compatibility/2006" xmlns:p14="http://schemas.microsoft.com/office/powerpoint/2010/main">
    <mc:Choice Requires="p14">
      <p:transition spd="slow" p14:dur="3000">
        <p:push dir="d"/>
      </p:transition>
    </mc:Choice>
    <mc:Fallback xmlns="">
      <p:transition spd="slow">
        <p:push dir="d"/>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2B8F1F4A-6461-43C6-BB15-D203CE46DA8F}"/>
              </a:ext>
            </a:extLst>
          </p:cNvPr>
          <p:cNvSpPr>
            <a:spLocks noGrp="1"/>
          </p:cNvSpPr>
          <p:nvPr>
            <p:ph type="title"/>
          </p:nvPr>
        </p:nvSpPr>
        <p:spPr>
          <a:xfrm>
            <a:off x="427845" y="337399"/>
            <a:ext cx="11480800" cy="1433195"/>
          </a:xfrm>
        </p:spPr>
        <p:style>
          <a:lnRef idx="2">
            <a:schemeClr val="dk1"/>
          </a:lnRef>
          <a:fillRef idx="1">
            <a:schemeClr val="lt1"/>
          </a:fillRef>
          <a:effectRef idx="0">
            <a:schemeClr val="dk1"/>
          </a:effectRef>
          <a:fontRef idx="minor">
            <a:schemeClr val="dk1"/>
          </a:fontRef>
        </p:style>
        <p:txBody>
          <a:bodyPr>
            <a:normAutofit/>
          </a:bodyPr>
          <a:lstStyle/>
          <a:p>
            <a:pPr algn="ctr"/>
            <a:r>
              <a:rPr lang="it-IT" sz="3600" dirty="0">
                <a:latin typeface="+mj-lt"/>
              </a:rPr>
              <a:t>Acqua Pulita e Servizi Igienico Sanitari</a:t>
            </a:r>
            <a:endParaRPr lang="en-US" sz="3600" dirty="0">
              <a:latin typeface="+mj-lt"/>
            </a:endParaRPr>
          </a:p>
        </p:txBody>
      </p:sp>
      <p:pic>
        <p:nvPicPr>
          <p:cNvPr id="5" name="Segnaposto contenuto 4" descr="Doccia con riempimento a tinta unita">
            <a:extLst>
              <a:ext uri="{FF2B5EF4-FFF2-40B4-BE49-F238E27FC236}">
                <a16:creationId xmlns:a16="http://schemas.microsoft.com/office/drawing/2014/main" id="{D4D450C5-CCB3-4538-BF74-2B59709F5802}"/>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993120" y="682342"/>
            <a:ext cx="771035" cy="771035"/>
          </a:xfrm>
        </p:spPr>
      </p:pic>
      <p:pic>
        <p:nvPicPr>
          <p:cNvPr id="7" name="Elemento grafico 6" descr="Acqua con riempimento a tinta unita">
            <a:extLst>
              <a:ext uri="{FF2B5EF4-FFF2-40B4-BE49-F238E27FC236}">
                <a16:creationId xmlns:a16="http://schemas.microsoft.com/office/drawing/2014/main" id="{010FBD68-DE84-4031-AFB8-1376CE16029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194360" y="654617"/>
            <a:ext cx="798760" cy="798760"/>
          </a:xfrm>
          <a:prstGeom prst="rect">
            <a:avLst/>
          </a:prstGeom>
        </p:spPr>
      </p:pic>
      <p:pic>
        <p:nvPicPr>
          <p:cNvPr id="8" name="Segnaposto contenuto 4" descr="Doccia con riempimento a tinta unita">
            <a:extLst>
              <a:ext uri="{FF2B5EF4-FFF2-40B4-BE49-F238E27FC236}">
                <a16:creationId xmlns:a16="http://schemas.microsoft.com/office/drawing/2014/main" id="{9536C727-8073-4F72-85AC-6042627F2785}"/>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1310640" y="682342"/>
            <a:ext cx="771035" cy="771035"/>
          </a:xfrm>
          <a:prstGeom prst="rect">
            <a:avLst/>
          </a:prstGeom>
        </p:spPr>
      </p:pic>
      <p:pic>
        <p:nvPicPr>
          <p:cNvPr id="9" name="Elemento grafico 8" descr="Acqua con riempimento a tinta unita">
            <a:extLst>
              <a:ext uri="{FF2B5EF4-FFF2-40B4-BE49-F238E27FC236}">
                <a16:creationId xmlns:a16="http://schemas.microsoft.com/office/drawing/2014/main" id="{D6D371BE-D578-45F6-982D-924E8E5FEE44}"/>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511880" y="654617"/>
            <a:ext cx="798760" cy="798760"/>
          </a:xfrm>
          <a:prstGeom prst="rect">
            <a:avLst/>
          </a:prstGeom>
        </p:spPr>
      </p:pic>
      <p:sp>
        <p:nvSpPr>
          <p:cNvPr id="10" name="Rettangolo 9">
            <a:extLst>
              <a:ext uri="{FF2B5EF4-FFF2-40B4-BE49-F238E27FC236}">
                <a16:creationId xmlns:a16="http://schemas.microsoft.com/office/drawing/2014/main" id="{B87BFF12-5070-40B8-A7E4-FB8CB2624179}"/>
              </a:ext>
            </a:extLst>
          </p:cNvPr>
          <p:cNvSpPr/>
          <p:nvPr/>
        </p:nvSpPr>
        <p:spPr>
          <a:xfrm>
            <a:off x="511880" y="2113280"/>
            <a:ext cx="5205339" cy="440732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Il nostro pianeta è in grado di fornire acqua pulita e accessibile a tutti, però le infrastrutture e i servizi igienici scadenti sono una delle principali cause di malattie e di morte. Ad aggravare la situazione c’è poi la siccità, che colpisce i Paesi più poveri aumentando la fame e la malnutrizione </a:t>
            </a:r>
            <a:endParaRPr lang="en-US" dirty="0">
              <a:solidFill>
                <a:schemeClr val="tx1"/>
              </a:solidFill>
              <a:latin typeface="Coolvetica Rg" panose="020B0603030602020004" pitchFamily="34" charset="0"/>
            </a:endParaRPr>
          </a:p>
        </p:txBody>
      </p:sp>
      <p:pic>
        <p:nvPicPr>
          <p:cNvPr id="3" name="Immagine 2">
            <a:extLst>
              <a:ext uri="{FF2B5EF4-FFF2-40B4-BE49-F238E27FC236}">
                <a16:creationId xmlns:a16="http://schemas.microsoft.com/office/drawing/2014/main" id="{550324A5-82E0-4E48-946E-5619692C25CF}"/>
              </a:ext>
            </a:extLst>
          </p:cNvPr>
          <p:cNvPicPr>
            <a:picLocks noChangeAspect="1"/>
          </p:cNvPicPr>
          <p:nvPr/>
        </p:nvPicPr>
        <p:blipFill>
          <a:blip r:embed="rId6"/>
          <a:stretch>
            <a:fillRect/>
          </a:stretch>
        </p:blipFill>
        <p:spPr>
          <a:xfrm>
            <a:off x="6057313" y="2200817"/>
            <a:ext cx="5851332" cy="3818242"/>
          </a:xfrm>
          <a:prstGeom prst="rect">
            <a:avLst/>
          </a:prstGeom>
        </p:spPr>
      </p:pic>
    </p:spTree>
    <p:extLst>
      <p:ext uri="{BB962C8B-B14F-4D97-AF65-F5344CB8AC3E}">
        <p14:creationId xmlns:p14="http://schemas.microsoft.com/office/powerpoint/2010/main" val="35212785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5" name="Rectangle 10">
            <a:extLst>
              <a:ext uri="{FF2B5EF4-FFF2-40B4-BE49-F238E27FC236}">
                <a16:creationId xmlns:a16="http://schemas.microsoft.com/office/drawing/2014/main" id="{A6D37EE4-EA1B-46EE-A54B-5233C63C969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CBD18F8-17A1-453E-8467-BBC07C81B80D}"/>
              </a:ext>
            </a:extLst>
          </p:cNvPr>
          <p:cNvSpPr>
            <a:spLocks noGrp="1"/>
          </p:cNvSpPr>
          <p:nvPr>
            <p:ph type="title"/>
          </p:nvPr>
        </p:nvSpPr>
        <p:spPr>
          <a:xfrm>
            <a:off x="572493" y="238539"/>
            <a:ext cx="11047013" cy="1434415"/>
          </a:xfrm>
        </p:spPr>
        <p:txBody>
          <a:bodyPr anchor="b">
            <a:normAutofit/>
          </a:bodyPr>
          <a:lstStyle/>
          <a:p>
            <a:pPr>
              <a:lnSpc>
                <a:spcPct val="90000"/>
              </a:lnSpc>
            </a:pPr>
            <a:r>
              <a:rPr lang="it-IT" sz="6100" dirty="0"/>
              <a:t>Affordable and Clean Energy</a:t>
            </a:r>
            <a:endParaRPr lang="en-US" sz="6100" dirty="0"/>
          </a:p>
        </p:txBody>
      </p:sp>
      <p:sp>
        <p:nvSpPr>
          <p:cNvPr id="16"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FA813"/>
          </a:solidFill>
          <a:ln w="38100" cap="rnd">
            <a:solidFill>
              <a:srgbClr val="FFA813"/>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43489F6C-AAF5-4A25-845A-FFFAC3A3B93A}"/>
              </a:ext>
            </a:extLst>
          </p:cNvPr>
          <p:cNvPicPr>
            <a:picLocks noChangeAspect="1"/>
          </p:cNvPicPr>
          <p:nvPr/>
        </p:nvPicPr>
        <p:blipFill rotWithShape="1">
          <a:blip r:embed="rId2"/>
          <a:srcRect l="5741"/>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17" name="Content Placeholder 7">
            <a:extLst>
              <a:ext uri="{FF2B5EF4-FFF2-40B4-BE49-F238E27FC236}">
                <a16:creationId xmlns:a16="http://schemas.microsoft.com/office/drawing/2014/main" id="{22E6B011-A84F-4AD6-8297-60C736858A05}"/>
              </a:ext>
            </a:extLst>
          </p:cNvPr>
          <p:cNvSpPr>
            <a:spLocks noGrp="1"/>
          </p:cNvSpPr>
          <p:nvPr>
            <p:ph idx="1"/>
          </p:nvPr>
        </p:nvSpPr>
        <p:spPr>
          <a:xfrm>
            <a:off x="4905955" y="2071316"/>
            <a:ext cx="6713552" cy="4114800"/>
          </a:xfrm>
        </p:spPr>
        <p:txBody>
          <a:bodyPr anchor="t">
            <a:normAutofit fontScale="40000" lnSpcReduction="20000"/>
          </a:bodyPr>
          <a:lstStyle/>
          <a:p>
            <a:endParaRPr lang="it-IT" dirty="0">
              <a:latin typeface="Coolvetica Rg" panose="020B0603030602020004" pitchFamily="34" charset="0"/>
            </a:endParaRPr>
          </a:p>
          <a:p>
            <a:r>
              <a:rPr lang="it-IT" sz="2900" dirty="0">
                <a:latin typeface="Coolvetica Rg" panose="020B0603030602020004" pitchFamily="34" charset="0"/>
              </a:rPr>
              <a:t>7.1 Entro il 2030, garantire l'accesso universale ai servizi energetici a  prezzi accessibili, affidabili e moderni </a:t>
            </a:r>
          </a:p>
          <a:p>
            <a:r>
              <a:rPr lang="it-IT" sz="2900" dirty="0">
                <a:latin typeface="Coolvetica Rg" panose="020B0603030602020004" pitchFamily="34" charset="0"/>
              </a:rPr>
              <a:t>7.2 Entro il 2030, aumentare notevolmente la quota di energie  rinnovabili nel mix energetico globale </a:t>
            </a:r>
          </a:p>
          <a:p>
            <a:r>
              <a:rPr lang="it-IT" sz="2900" dirty="0">
                <a:latin typeface="Coolvetica Rg" panose="020B0603030602020004" pitchFamily="34" charset="0"/>
              </a:rPr>
              <a:t>7.3 Entro il 2030, raddoppiare il tasso globale di miglioramento  dell'efficienza energetica </a:t>
            </a:r>
          </a:p>
          <a:p>
            <a:r>
              <a:rPr lang="it-IT" sz="2900" dirty="0">
                <a:latin typeface="Coolvetica Rg" panose="020B0603030602020004" pitchFamily="34" charset="0"/>
              </a:rPr>
              <a:t>7.a Entro il 2030, rafforzare la cooperazione internazionale per  facilitare l'accesso alla tecnologia e alla ricerca di energia pulita,  comprese le energie rinnovabili, all'efficienza energetica e alla  tecnologia avanzata e alla più pulita tecnologia derivante dai  combustibili fossili, e promuovere gli investimenti nelle infrastrutture  energetiche e nelle tecnologie per l’energia pulita </a:t>
            </a:r>
          </a:p>
          <a:p>
            <a:r>
              <a:rPr lang="it-IT" sz="2900" dirty="0">
                <a:latin typeface="Coolvetica Rg" panose="020B0603030602020004" pitchFamily="34" charset="0"/>
              </a:rPr>
              <a:t>7.b Entro il 2030, espandere l'infrastruttura e aggiornare la tecnologia  per la fornitura di servizi energetici moderni e sostenibili per tutti i  paesi in via di sviluppo, in particolare per i paesi meno sviluppati, i  piccoli Stati insulari, e per i paesi in via di sviluppo senza sbocco sul  mare, in accordo con i loro rispettivi programmi di sostegno </a:t>
            </a:r>
          </a:p>
          <a:p>
            <a:endParaRPr lang="en-US" dirty="0"/>
          </a:p>
        </p:txBody>
      </p:sp>
    </p:spTree>
    <p:extLst>
      <p:ext uri="{BB962C8B-B14F-4D97-AF65-F5344CB8AC3E}">
        <p14:creationId xmlns:p14="http://schemas.microsoft.com/office/powerpoint/2010/main" val="893418456"/>
      </p:ext>
    </p:extLst>
  </p:cSld>
  <p:clrMapOvr>
    <a:masterClrMapping/>
  </p:clrMapOvr>
  <mc:AlternateContent xmlns:mc="http://schemas.openxmlformats.org/markup-compatibility/2006" xmlns:p14="http://schemas.microsoft.com/office/powerpoint/2010/main">
    <mc:Choice Requires="p14">
      <p:transition spd="slow" p14:dur="3000">
        <p:push dir="u"/>
      </p:transition>
    </mc:Choice>
    <mc:Fallback xmlns="">
      <p:transition spd="slow">
        <p:push dir="u"/>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6FF049D1-901E-47B7-BA4F-7E66A863D2F6}"/>
              </a:ext>
            </a:extLst>
          </p:cNvPr>
          <p:cNvSpPr>
            <a:spLocks noGrp="1"/>
          </p:cNvSpPr>
          <p:nvPr>
            <p:ph type="title"/>
          </p:nvPr>
        </p:nvSpPr>
        <p:spPr>
          <a:xfrm>
            <a:off x="346228" y="365125"/>
            <a:ext cx="11478827" cy="1437042"/>
          </a:xfrm>
          <a:solidFill>
            <a:schemeClr val="bg1"/>
          </a:solidFill>
          <a:ln>
            <a:solidFill>
              <a:schemeClr val="tx1"/>
            </a:solidFill>
          </a:ln>
        </p:spPr>
        <p:txBody>
          <a:bodyPr/>
          <a:lstStyle/>
          <a:p>
            <a:pPr algn="ctr"/>
            <a:r>
              <a:rPr lang="it-IT" dirty="0"/>
              <a:t>Energia Pulita e Accessibile</a:t>
            </a:r>
            <a:endParaRPr lang="en-US" dirty="0"/>
          </a:p>
        </p:txBody>
      </p:sp>
      <p:pic>
        <p:nvPicPr>
          <p:cNvPr id="5" name="Segnaposto contenuto 4" descr="Mulino a vento con riempimento a tinta unita">
            <a:extLst>
              <a:ext uri="{FF2B5EF4-FFF2-40B4-BE49-F238E27FC236}">
                <a16:creationId xmlns:a16="http://schemas.microsoft.com/office/drawing/2014/main" id="{1FA08AB0-5A57-4F08-A5FF-0311DE2ECB9A}"/>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948810" y="722523"/>
            <a:ext cx="722243" cy="722243"/>
          </a:xfrm>
        </p:spPr>
      </p:pic>
      <p:pic>
        <p:nvPicPr>
          <p:cNvPr id="7" name="Elemento grafico 6" descr="Sole con riempimento a tinta unita">
            <a:extLst>
              <a:ext uri="{FF2B5EF4-FFF2-40B4-BE49-F238E27FC236}">
                <a16:creationId xmlns:a16="http://schemas.microsoft.com/office/drawing/2014/main" id="{FE251140-34AD-41E7-B001-C3263075A47C}"/>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072565" y="722524"/>
            <a:ext cx="722243" cy="722243"/>
          </a:xfrm>
          <a:prstGeom prst="rect">
            <a:avLst/>
          </a:prstGeom>
        </p:spPr>
      </p:pic>
      <p:pic>
        <p:nvPicPr>
          <p:cNvPr id="8" name="Segnaposto contenuto 4" descr="Mulino a vento con riempimento a tinta unita">
            <a:extLst>
              <a:ext uri="{FF2B5EF4-FFF2-40B4-BE49-F238E27FC236}">
                <a16:creationId xmlns:a16="http://schemas.microsoft.com/office/drawing/2014/main" id="{EBA0F47A-6165-4A3D-BC58-E1A928A8E004}"/>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96187" y="715899"/>
            <a:ext cx="722243" cy="722243"/>
          </a:xfrm>
          <a:prstGeom prst="rect">
            <a:avLst/>
          </a:prstGeom>
        </p:spPr>
      </p:pic>
      <p:pic>
        <p:nvPicPr>
          <p:cNvPr id="9" name="Elemento grafico 8" descr="Sole con riempimento a tinta unita">
            <a:extLst>
              <a:ext uri="{FF2B5EF4-FFF2-40B4-BE49-F238E27FC236}">
                <a16:creationId xmlns:a16="http://schemas.microsoft.com/office/drawing/2014/main" id="{47890E2C-9269-41D8-B75D-F50D4D76D53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339408" y="715900"/>
            <a:ext cx="722243" cy="722243"/>
          </a:xfrm>
          <a:prstGeom prst="rect">
            <a:avLst/>
          </a:prstGeom>
        </p:spPr>
      </p:pic>
      <p:sp>
        <p:nvSpPr>
          <p:cNvPr id="10" name="Rettangolo 9">
            <a:extLst>
              <a:ext uri="{FF2B5EF4-FFF2-40B4-BE49-F238E27FC236}">
                <a16:creationId xmlns:a16="http://schemas.microsoft.com/office/drawing/2014/main" id="{61AB940B-687B-4598-B3D5-C2B686E80B48}"/>
              </a:ext>
            </a:extLst>
          </p:cNvPr>
          <p:cNvSpPr/>
          <p:nvPr/>
        </p:nvSpPr>
        <p:spPr>
          <a:xfrm>
            <a:off x="496188" y="2047461"/>
            <a:ext cx="5070112" cy="46614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La combustione di fonti di energia non rinnovabili (petrolio, gas metano, carbone, uranio) ha un forte impatto sull’ambiente, mentre il consumo di fonti rinnovabili (sole, acqua, vento, geotermia) è quasi totalmente innocuo se </a:t>
            </a:r>
            <a:r>
              <a:rPr lang="it-IT" dirty="0" err="1">
                <a:solidFill>
                  <a:schemeClr val="tx1"/>
                </a:solidFill>
                <a:latin typeface="Coolvetica Rg" panose="020B0603030602020004" pitchFamily="34" charset="0"/>
              </a:rPr>
              <a:t>se</a:t>
            </a:r>
            <a:r>
              <a:rPr lang="it-IT" dirty="0">
                <a:solidFill>
                  <a:schemeClr val="tx1"/>
                </a:solidFill>
                <a:latin typeface="Coolvetica Rg" panose="020B0603030602020004" pitchFamily="34" charset="0"/>
              </a:rPr>
              <a:t> ne rispettano i tempi rigenerativi. Il problema di queste ultime è la loro accessibilità: buona parte della popolazione infatti non ha i mezzi adatti all’uso di esse, perciò sfrutta le fonti non rinnovabili.</a:t>
            </a:r>
            <a:endParaRPr lang="en-US" dirty="0">
              <a:solidFill>
                <a:schemeClr val="tx1"/>
              </a:solidFill>
              <a:latin typeface="Coolvetica Rg" panose="020B0603030602020004" pitchFamily="34" charset="0"/>
            </a:endParaRPr>
          </a:p>
        </p:txBody>
      </p:sp>
      <p:pic>
        <p:nvPicPr>
          <p:cNvPr id="11" name="Immagine 10">
            <a:extLst>
              <a:ext uri="{FF2B5EF4-FFF2-40B4-BE49-F238E27FC236}">
                <a16:creationId xmlns:a16="http://schemas.microsoft.com/office/drawing/2014/main" id="{41B61141-1BBE-4F94-BC2E-8FFEC1AD0BE6}"/>
              </a:ext>
            </a:extLst>
          </p:cNvPr>
          <p:cNvPicPr>
            <a:picLocks noChangeAspect="1"/>
          </p:cNvPicPr>
          <p:nvPr/>
        </p:nvPicPr>
        <p:blipFill rotWithShape="1">
          <a:blip r:embed="rId6"/>
          <a:srcRect t="-111" r="-1024" b="23639"/>
          <a:stretch/>
        </p:blipFill>
        <p:spPr>
          <a:xfrm>
            <a:off x="6841725" y="1914614"/>
            <a:ext cx="4255362" cy="4794299"/>
          </a:xfrm>
          <a:prstGeom prst="rect">
            <a:avLst/>
          </a:prstGeom>
        </p:spPr>
      </p:pic>
    </p:spTree>
    <p:extLst>
      <p:ext uri="{BB962C8B-B14F-4D97-AF65-F5344CB8AC3E}">
        <p14:creationId xmlns:p14="http://schemas.microsoft.com/office/powerpoint/2010/main" val="281746006"/>
      </p:ext>
    </p:extLst>
  </p:cSld>
  <p:clrMapOvr>
    <a:masterClrMapping/>
  </p:clrMapOvr>
  <mc:AlternateContent xmlns:mc="http://schemas.openxmlformats.org/markup-compatibility/2006" xmlns:p14="http://schemas.microsoft.com/office/powerpoint/2010/main">
    <mc:Choice Requires="p14">
      <p:transition spd="slow" p14:dur="3000">
        <p:push dir="u"/>
      </p:transition>
    </mc:Choice>
    <mc:Fallback xmlns="">
      <p:transition spd="slow">
        <p:push dir="u"/>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DA2BE55-62DB-4E57-8458-DE3CDA0619B6}"/>
              </a:ext>
            </a:extLst>
          </p:cNvPr>
          <p:cNvSpPr>
            <a:spLocks noGrp="1"/>
          </p:cNvSpPr>
          <p:nvPr>
            <p:ph type="title"/>
          </p:nvPr>
        </p:nvSpPr>
        <p:spPr>
          <a:xfrm>
            <a:off x="576072" y="238539"/>
            <a:ext cx="11018520" cy="1434415"/>
          </a:xfrm>
        </p:spPr>
        <p:txBody>
          <a:bodyPr anchor="b">
            <a:normAutofit/>
          </a:bodyPr>
          <a:lstStyle/>
          <a:p>
            <a:pPr>
              <a:lnSpc>
                <a:spcPct val="90000"/>
              </a:lnSpc>
            </a:pPr>
            <a:r>
              <a:rPr lang="it-IT" sz="5000"/>
              <a:t>Decent Work and Economic Growht</a:t>
            </a:r>
            <a:endParaRPr lang="en-US" sz="500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F065D"/>
          </a:solidFill>
          <a:ln w="38100" cap="rnd">
            <a:solidFill>
              <a:srgbClr val="FF065D"/>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4BB28FEA-CD47-4331-9251-916BF8A33B83}"/>
              </a:ext>
            </a:extLst>
          </p:cNvPr>
          <p:cNvSpPr>
            <a:spLocks noGrp="1"/>
          </p:cNvSpPr>
          <p:nvPr>
            <p:ph idx="1"/>
          </p:nvPr>
        </p:nvSpPr>
        <p:spPr>
          <a:xfrm>
            <a:off x="97654" y="1911493"/>
            <a:ext cx="7578003" cy="4707968"/>
          </a:xfrm>
        </p:spPr>
        <p:txBody>
          <a:bodyPr anchor="t">
            <a:normAutofit fontScale="77500" lnSpcReduction="20000"/>
          </a:bodyPr>
          <a:lstStyle/>
          <a:p>
            <a:r>
              <a:rPr lang="it-IT" sz="1000" dirty="0">
                <a:latin typeface="Coolvetica Rg" panose="020B0603030602020004" pitchFamily="34" charset="0"/>
              </a:rPr>
              <a:t>8.1 Sostenere la crescita economica pro-capite a seconda delle circostanze nazionali e, in particolare, almeno il 7 per cento di crescita annua del prodotto interno lordo nei paesi meno sviluppati</a:t>
            </a:r>
          </a:p>
          <a:p>
            <a:r>
              <a:rPr lang="it-IT" sz="1000" dirty="0">
                <a:latin typeface="Coolvetica Rg" panose="020B0603030602020004" pitchFamily="34" charset="0"/>
              </a:rPr>
              <a:t>8.2 Raggiungere livelli più elevati di produttività economica attraverso la diversificazione, l'aggiornamento tecnologico e l'innovazione, anche attraverso un focus su settori ad alto valore aggiunto e settori ad alta intensità di manodopera</a:t>
            </a:r>
          </a:p>
          <a:p>
            <a:r>
              <a:rPr lang="it-IT" sz="1000" dirty="0">
                <a:latin typeface="Coolvetica Rg" panose="020B0603030602020004" pitchFamily="34" charset="0"/>
              </a:rPr>
              <a:t>8.3 Promuovere politiche orientate allo sviluppo che supportino le attività produttive, la creazione di lavoro dignitoso, l'imprenditorialità, la creatività e l'innovazione, e favorire la formalizzazione e la crescita delle micro, piccole e medie imprese, anche attraverso l'accesso ai servizi finanziari</a:t>
            </a:r>
          </a:p>
          <a:p>
            <a:r>
              <a:rPr lang="it-IT" sz="1000" dirty="0">
                <a:latin typeface="Coolvetica Rg" panose="020B0603030602020004" pitchFamily="34" charset="0"/>
              </a:rPr>
              <a:t>8.4 Migliorare progressivamente, fino al 2030, l'efficienza delle risorse globali nel consumo e nella produzione nel tentativo di scindere la crescita economica dal degrado ambientale, in conformità con il quadro decennale di programmi sul consumo e la produzione sostenibili, con i paesi sviluppati che prendono l'iniziativa</a:t>
            </a:r>
          </a:p>
          <a:p>
            <a:r>
              <a:rPr lang="it-IT" sz="1000" dirty="0">
                <a:latin typeface="Coolvetica Rg" panose="020B0603030602020004" pitchFamily="34" charset="0"/>
              </a:rPr>
              <a:t>8.5 Entro il 2030, raggiungere la piena e produttiva occupazione e un lavoro dignitoso per tutte le donne e gli uomini, anche per i giovani e le persone con disabilità, e la parità di retribuzione per lavoro di pari valore </a:t>
            </a:r>
          </a:p>
          <a:p>
            <a:r>
              <a:rPr lang="it-IT" sz="1000" dirty="0">
                <a:latin typeface="Coolvetica Rg" panose="020B0603030602020004" pitchFamily="34" charset="0"/>
              </a:rPr>
              <a:t>8.6 Entro il 2020, ridurre sostanzialmente la percentuale di giovani disoccupati che non seguano un corso di studi o che non seguano corsi di formazione</a:t>
            </a:r>
          </a:p>
          <a:p>
            <a:r>
              <a:rPr lang="it-IT" sz="1000" dirty="0">
                <a:latin typeface="Coolvetica Rg" panose="020B0603030602020004" pitchFamily="34" charset="0"/>
              </a:rPr>
              <a:t>8.7 Adottare misure immediate ed efficaci per eliminare il lavoro forzato, porre fine alla schiavitù moderna e al traffico di esseri umani e assicurare la proibizione e l'eliminazione delle peggiori forme di lavoro minorile, incluso il reclutamento e l'impiego di bambini-soldato, e, entro il 2025, porre fine al lavoro minorile in tutte le sue forme</a:t>
            </a:r>
          </a:p>
          <a:p>
            <a:r>
              <a:rPr lang="it-IT" sz="1000" dirty="0">
                <a:latin typeface="Coolvetica Rg" panose="020B0603030602020004" pitchFamily="34" charset="0"/>
              </a:rPr>
              <a:t>8.8 Proteggere i diritti del lavoro e promuovere un ambiente di lavoro sicuro e protetto per tutti i lavoratori, compresi i lavoratori migranti, in particolare le donne migranti, e quelli in lavoro precario</a:t>
            </a:r>
          </a:p>
          <a:p>
            <a:r>
              <a:rPr lang="it-IT" sz="1000" dirty="0">
                <a:latin typeface="Coolvetica Rg" panose="020B0603030602020004" pitchFamily="34" charset="0"/>
              </a:rPr>
              <a:t>8.9 Entro il 2030, elaborare e attuare politiche volte a promuovere il turismo sostenibile, che crei posti di lavoro e promuova la cultura e i prodotti locali</a:t>
            </a:r>
          </a:p>
          <a:p>
            <a:r>
              <a:rPr lang="it-IT" sz="1000" dirty="0">
                <a:latin typeface="Coolvetica Rg" panose="020B0603030602020004" pitchFamily="34" charset="0"/>
              </a:rPr>
              <a:t>8.10 Rafforzare la capacità delle istituzioni finanziarie nazionali per incoraggiare e ampliare l'accesso ai servizi bancari, assicurativi e finanziari per tutti</a:t>
            </a:r>
          </a:p>
          <a:p>
            <a:r>
              <a:rPr lang="it-IT" sz="1000" dirty="0">
                <a:latin typeface="Coolvetica Rg" panose="020B0603030602020004" pitchFamily="34" charset="0"/>
              </a:rPr>
              <a:t>8.a Aumentare gli aiuti per il sostegno al commercio per i paesi in via di sviluppo, in particolare i paesi meno sviluppati, anche attraverso il “Quadro Integrato Rafforzato per gli Scambi Commerciali di Assistenza Tecnica ai Paesi Meno Sviluppati”</a:t>
            </a:r>
          </a:p>
          <a:p>
            <a:r>
              <a:rPr lang="it-IT" sz="1000" dirty="0">
                <a:latin typeface="Coolvetica Rg" panose="020B0603030602020004" pitchFamily="34" charset="0"/>
              </a:rPr>
              <a:t>8.b Entro il 2020, sviluppare e rendere operativa una strategia globale per l'occupazione giovanile e l'attuazione del “Patto globale dell'Organizzazione Internazionale del Lavoro”</a:t>
            </a:r>
            <a:endParaRPr lang="en-US" sz="1000" dirty="0">
              <a:latin typeface="Coolvetica Rg" panose="020B0603030602020004" pitchFamily="34" charset="0"/>
            </a:endParaRPr>
          </a:p>
        </p:txBody>
      </p:sp>
      <p:pic>
        <p:nvPicPr>
          <p:cNvPr id="4" name="Segnaposto contenuto 3" descr="Immagine che contiene testo, clipart&#10;&#10;Descrizione generata automaticamente">
            <a:extLst>
              <a:ext uri="{FF2B5EF4-FFF2-40B4-BE49-F238E27FC236}">
                <a16:creationId xmlns:a16="http://schemas.microsoft.com/office/drawing/2014/main" id="{663C3DC5-214B-4239-93B5-0B659ED24B47}"/>
              </a:ext>
            </a:extLst>
          </p:cNvPr>
          <p:cNvPicPr>
            <a:picLocks noChangeAspect="1"/>
          </p:cNvPicPr>
          <p:nvPr/>
        </p:nvPicPr>
        <p:blipFill rotWithShape="1">
          <a:blip r:embed="rId2"/>
          <a:srcRect l="2403" r="1392" b="-1"/>
          <a:stretch/>
        </p:blipFill>
        <p:spPr>
          <a:xfrm>
            <a:off x="7675658" y="2093976"/>
            <a:ext cx="3941064" cy="4096512"/>
          </a:xfrm>
          <a:prstGeom prst="rect">
            <a:avLst/>
          </a:prstGeom>
        </p:spPr>
      </p:pic>
    </p:spTree>
    <p:extLst>
      <p:ext uri="{BB962C8B-B14F-4D97-AF65-F5344CB8AC3E}">
        <p14:creationId xmlns:p14="http://schemas.microsoft.com/office/powerpoint/2010/main" val="2417974130"/>
      </p:ext>
    </p:extLst>
  </p:cSld>
  <p:clrMapOvr>
    <a:masterClrMapping/>
  </p:clrMapOvr>
  <mc:AlternateContent xmlns:mc="http://schemas.openxmlformats.org/markup-compatibility/2006" xmlns:p14="http://schemas.microsoft.com/office/powerpoint/2010/main">
    <mc:Choice Requires="p14">
      <p:transition spd="slow" p14:dur="3000">
        <p:push/>
      </p:transition>
    </mc:Choice>
    <mc:Fallback xmlns="">
      <p:transition spd="slow">
        <p:push/>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F13C74B1-5B17-4795-BED0-7140497B445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988C18E5-863D-478A-967C-8689E1553A4B}"/>
              </a:ext>
            </a:extLst>
          </p:cNvPr>
          <p:cNvSpPr>
            <a:spLocks noGrp="1"/>
          </p:cNvSpPr>
          <p:nvPr>
            <p:ph type="title"/>
          </p:nvPr>
        </p:nvSpPr>
        <p:spPr>
          <a:xfrm>
            <a:off x="640080" y="325369"/>
            <a:ext cx="4368602" cy="1956841"/>
          </a:xfrm>
        </p:spPr>
        <p:txBody>
          <a:bodyPr anchor="b">
            <a:normAutofit/>
          </a:bodyPr>
          <a:lstStyle/>
          <a:p>
            <a:r>
              <a:rPr lang="it-IT" sz="6100"/>
              <a:t>Sviluppo Sostenibile</a:t>
            </a:r>
            <a:endParaRPr lang="en-US" sz="6100"/>
          </a:p>
        </p:txBody>
      </p:sp>
      <p:sp>
        <p:nvSpPr>
          <p:cNvPr id="20"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65093" y="2563839"/>
            <a:ext cx="3931920" cy="27432"/>
          </a:xfrm>
          <a:custGeom>
            <a:avLst/>
            <a:gdLst>
              <a:gd name="connsiteX0" fmla="*/ 0 w 3931920"/>
              <a:gd name="connsiteY0" fmla="*/ 0 h 27432"/>
              <a:gd name="connsiteX1" fmla="*/ 733958 w 3931920"/>
              <a:gd name="connsiteY1" fmla="*/ 0 h 27432"/>
              <a:gd name="connsiteX2" fmla="*/ 1428598 w 3931920"/>
              <a:gd name="connsiteY2" fmla="*/ 0 h 27432"/>
              <a:gd name="connsiteX3" fmla="*/ 2123237 w 3931920"/>
              <a:gd name="connsiteY3" fmla="*/ 0 h 27432"/>
              <a:gd name="connsiteX4" fmla="*/ 2660599 w 3931920"/>
              <a:gd name="connsiteY4" fmla="*/ 0 h 27432"/>
              <a:gd name="connsiteX5" fmla="*/ 3237281 w 3931920"/>
              <a:gd name="connsiteY5" fmla="*/ 0 h 27432"/>
              <a:gd name="connsiteX6" fmla="*/ 3931920 w 3931920"/>
              <a:gd name="connsiteY6" fmla="*/ 0 h 27432"/>
              <a:gd name="connsiteX7" fmla="*/ 3931920 w 3931920"/>
              <a:gd name="connsiteY7" fmla="*/ 27432 h 27432"/>
              <a:gd name="connsiteX8" fmla="*/ 3276600 w 3931920"/>
              <a:gd name="connsiteY8" fmla="*/ 27432 h 27432"/>
              <a:gd name="connsiteX9" fmla="*/ 2739238 w 3931920"/>
              <a:gd name="connsiteY9" fmla="*/ 27432 h 27432"/>
              <a:gd name="connsiteX10" fmla="*/ 2201875 w 3931920"/>
              <a:gd name="connsiteY10" fmla="*/ 27432 h 27432"/>
              <a:gd name="connsiteX11" fmla="*/ 1507236 w 3931920"/>
              <a:gd name="connsiteY11" fmla="*/ 27432 h 27432"/>
              <a:gd name="connsiteX12" fmla="*/ 930554 w 3931920"/>
              <a:gd name="connsiteY12" fmla="*/ 27432 h 27432"/>
              <a:gd name="connsiteX13" fmla="*/ 0 w 3931920"/>
              <a:gd name="connsiteY13" fmla="*/ 27432 h 27432"/>
              <a:gd name="connsiteX14" fmla="*/ 0 w 3931920"/>
              <a:gd name="connsiteY14"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931920" h="27432" fill="none" extrusionOk="0">
                <a:moveTo>
                  <a:pt x="0" y="0"/>
                </a:moveTo>
                <a:cubicBezTo>
                  <a:pt x="245351" y="16874"/>
                  <a:pt x="509174" y="13736"/>
                  <a:pt x="733958" y="0"/>
                </a:cubicBezTo>
                <a:cubicBezTo>
                  <a:pt x="958742" y="-13736"/>
                  <a:pt x="1245406" y="-17215"/>
                  <a:pt x="1428598" y="0"/>
                </a:cubicBezTo>
                <a:cubicBezTo>
                  <a:pt x="1611790" y="17215"/>
                  <a:pt x="1930525" y="20562"/>
                  <a:pt x="2123237" y="0"/>
                </a:cubicBezTo>
                <a:cubicBezTo>
                  <a:pt x="2315949" y="-20562"/>
                  <a:pt x="2485508" y="11332"/>
                  <a:pt x="2660599" y="0"/>
                </a:cubicBezTo>
                <a:cubicBezTo>
                  <a:pt x="2835690" y="-11332"/>
                  <a:pt x="3075198" y="-14809"/>
                  <a:pt x="3237281" y="0"/>
                </a:cubicBezTo>
                <a:cubicBezTo>
                  <a:pt x="3399364" y="14809"/>
                  <a:pt x="3745084" y="-4992"/>
                  <a:pt x="3931920" y="0"/>
                </a:cubicBezTo>
                <a:cubicBezTo>
                  <a:pt x="3930963" y="8431"/>
                  <a:pt x="3931571" y="14612"/>
                  <a:pt x="3931920" y="27432"/>
                </a:cubicBezTo>
                <a:cubicBezTo>
                  <a:pt x="3765435" y="40792"/>
                  <a:pt x="3452398" y="38703"/>
                  <a:pt x="3276600" y="27432"/>
                </a:cubicBezTo>
                <a:cubicBezTo>
                  <a:pt x="3100802" y="16161"/>
                  <a:pt x="2914889" y="26998"/>
                  <a:pt x="2739238" y="27432"/>
                </a:cubicBezTo>
                <a:cubicBezTo>
                  <a:pt x="2563587" y="27866"/>
                  <a:pt x="2395484" y="39154"/>
                  <a:pt x="2201875" y="27432"/>
                </a:cubicBezTo>
                <a:cubicBezTo>
                  <a:pt x="2008266" y="15710"/>
                  <a:pt x="1781367" y="4899"/>
                  <a:pt x="1507236" y="27432"/>
                </a:cubicBezTo>
                <a:cubicBezTo>
                  <a:pt x="1233105" y="49965"/>
                  <a:pt x="1075495" y="47542"/>
                  <a:pt x="930554" y="27432"/>
                </a:cubicBezTo>
                <a:cubicBezTo>
                  <a:pt x="785613" y="7322"/>
                  <a:pt x="268930" y="30433"/>
                  <a:pt x="0" y="27432"/>
                </a:cubicBezTo>
                <a:cubicBezTo>
                  <a:pt x="226" y="18208"/>
                  <a:pt x="-648" y="12891"/>
                  <a:pt x="0" y="0"/>
                </a:cubicBezTo>
                <a:close/>
              </a:path>
              <a:path w="3931920" h="27432" stroke="0" extrusionOk="0">
                <a:moveTo>
                  <a:pt x="0" y="0"/>
                </a:moveTo>
                <a:cubicBezTo>
                  <a:pt x="278269" y="4786"/>
                  <a:pt x="349028" y="-10422"/>
                  <a:pt x="616001" y="0"/>
                </a:cubicBezTo>
                <a:cubicBezTo>
                  <a:pt x="882974" y="10422"/>
                  <a:pt x="931617" y="-15515"/>
                  <a:pt x="1153363" y="0"/>
                </a:cubicBezTo>
                <a:cubicBezTo>
                  <a:pt x="1375109" y="15515"/>
                  <a:pt x="1704089" y="-3631"/>
                  <a:pt x="1887322" y="0"/>
                </a:cubicBezTo>
                <a:cubicBezTo>
                  <a:pt x="2070555" y="3631"/>
                  <a:pt x="2344155" y="2213"/>
                  <a:pt x="2503322" y="0"/>
                </a:cubicBezTo>
                <a:cubicBezTo>
                  <a:pt x="2662489" y="-2213"/>
                  <a:pt x="2976859" y="26691"/>
                  <a:pt x="3119323" y="0"/>
                </a:cubicBezTo>
                <a:cubicBezTo>
                  <a:pt x="3261787" y="-26691"/>
                  <a:pt x="3588171" y="-28651"/>
                  <a:pt x="3931920" y="0"/>
                </a:cubicBezTo>
                <a:cubicBezTo>
                  <a:pt x="3930565" y="9524"/>
                  <a:pt x="3930718" y="13975"/>
                  <a:pt x="3931920" y="27432"/>
                </a:cubicBezTo>
                <a:cubicBezTo>
                  <a:pt x="3664329" y="4021"/>
                  <a:pt x="3437686" y="14511"/>
                  <a:pt x="3276600" y="27432"/>
                </a:cubicBezTo>
                <a:cubicBezTo>
                  <a:pt x="3115514" y="40353"/>
                  <a:pt x="2913592" y="48967"/>
                  <a:pt x="2739238" y="27432"/>
                </a:cubicBezTo>
                <a:cubicBezTo>
                  <a:pt x="2564884" y="5897"/>
                  <a:pt x="2294049" y="39820"/>
                  <a:pt x="2083918" y="27432"/>
                </a:cubicBezTo>
                <a:cubicBezTo>
                  <a:pt x="1873787" y="15044"/>
                  <a:pt x="1718903" y="21388"/>
                  <a:pt x="1428598" y="27432"/>
                </a:cubicBezTo>
                <a:cubicBezTo>
                  <a:pt x="1138293" y="33476"/>
                  <a:pt x="952209" y="50441"/>
                  <a:pt x="812597" y="27432"/>
                </a:cubicBezTo>
                <a:cubicBezTo>
                  <a:pt x="672985" y="4423"/>
                  <a:pt x="305800" y="28240"/>
                  <a:pt x="0" y="27432"/>
                </a:cubicBezTo>
                <a:cubicBezTo>
                  <a:pt x="-800" y="16780"/>
                  <a:pt x="-583" y="12910"/>
                  <a:pt x="0" y="0"/>
                </a:cubicBezTo>
                <a:close/>
              </a:path>
            </a:pathLst>
          </a:custGeom>
          <a:solidFill>
            <a:srgbClr val="FEBC53"/>
          </a:solidFill>
          <a:ln w="38100" cap="rnd">
            <a:solidFill>
              <a:srgbClr val="FEBC53"/>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3AFEC39F-1B06-4C62-B901-3D556A9548E9}"/>
              </a:ext>
            </a:extLst>
          </p:cNvPr>
          <p:cNvSpPr>
            <a:spLocks noGrp="1"/>
          </p:cNvSpPr>
          <p:nvPr>
            <p:ph idx="1"/>
          </p:nvPr>
        </p:nvSpPr>
        <p:spPr>
          <a:xfrm>
            <a:off x="640080" y="2872899"/>
            <a:ext cx="4243589" cy="3320668"/>
          </a:xfrm>
        </p:spPr>
        <p:txBody>
          <a:bodyPr>
            <a:normAutofit lnSpcReduction="10000"/>
          </a:bodyPr>
          <a:lstStyle/>
          <a:p>
            <a:pPr marL="0" indent="0">
              <a:lnSpc>
                <a:spcPct val="100000"/>
              </a:lnSpc>
              <a:buNone/>
            </a:pPr>
            <a:r>
              <a:rPr lang="it-IT" sz="2600">
                <a:latin typeface="Coolvetica Rg" panose="020B0603030602020004" pitchFamily="34" charset="0"/>
              </a:rPr>
              <a:t>Lo sviluppo sostenibile, a differenza di quello tradizionale, rispetta la natura e l’ambiente e si basa sull’equità. L’economia e la società infatti si sviluppano senza però compromettere gli ecosistemi della Terra.</a:t>
            </a:r>
            <a:endParaRPr lang="en-US" sz="2600">
              <a:latin typeface="Coolvetica Rg" panose="020B0603030602020004" pitchFamily="34" charset="0"/>
            </a:endParaRPr>
          </a:p>
        </p:txBody>
      </p:sp>
      <p:pic>
        <p:nvPicPr>
          <p:cNvPr id="4" name="Segnaposto contenuto 3">
            <a:extLst>
              <a:ext uri="{FF2B5EF4-FFF2-40B4-BE49-F238E27FC236}">
                <a16:creationId xmlns:a16="http://schemas.microsoft.com/office/drawing/2014/main" id="{08859BFC-0ACE-455C-AF9D-EFD0742A1F11}"/>
              </a:ext>
            </a:extLst>
          </p:cNvPr>
          <p:cNvPicPr>
            <a:picLocks noChangeAspect="1"/>
          </p:cNvPicPr>
          <p:nvPr/>
        </p:nvPicPr>
        <p:blipFill rotWithShape="1">
          <a:blip r:embed="rId2"/>
          <a:srcRect t="269" b="34"/>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
        <p:nvSpPr>
          <p:cNvPr id="5" name="Rettangolo 4">
            <a:extLst>
              <a:ext uri="{FF2B5EF4-FFF2-40B4-BE49-F238E27FC236}">
                <a16:creationId xmlns:a16="http://schemas.microsoft.com/office/drawing/2014/main" id="{578FD151-CC22-4993-BB0A-D3B72BA47800}"/>
              </a:ext>
            </a:extLst>
          </p:cNvPr>
          <p:cNvSpPr/>
          <p:nvPr/>
        </p:nvSpPr>
        <p:spPr>
          <a:xfrm>
            <a:off x="266700" y="4638675"/>
            <a:ext cx="4430313" cy="1457325"/>
          </a:xfrm>
          <a:prstGeom prst="rect">
            <a:avLst/>
          </a:prstGeom>
          <a:noFill/>
          <a:ln>
            <a:noFill/>
          </a:ln>
        </p:spPr>
        <p:style>
          <a:lnRef idx="2">
            <a:schemeClr val="accent6"/>
          </a:lnRef>
          <a:fillRef idx="1">
            <a:schemeClr val="lt1"/>
          </a:fillRef>
          <a:effectRef idx="0">
            <a:schemeClr val="accent6"/>
          </a:effectRef>
          <a:fontRef idx="minor">
            <a:schemeClr val="dk1"/>
          </a:fontRef>
        </p:style>
        <p:txBody>
          <a:bodyPr rtlCol="0" anchor="ctr"/>
          <a:lstStyle/>
          <a:p>
            <a:pPr algn="ctr"/>
            <a:endParaRPr lang="en-US"/>
          </a:p>
        </p:txBody>
      </p:sp>
    </p:spTree>
    <p:extLst>
      <p:ext uri="{BB962C8B-B14F-4D97-AF65-F5344CB8AC3E}">
        <p14:creationId xmlns:p14="http://schemas.microsoft.com/office/powerpoint/2010/main" val="3145183176"/>
      </p:ext>
    </p:extLst>
  </p:cSld>
  <p:clrMapOvr>
    <a:masterClrMapping/>
  </p:clrMapOvr>
  <mc:AlternateContent xmlns:mc="http://schemas.openxmlformats.org/markup-compatibility/2006" xmlns:p14="http://schemas.microsoft.com/office/powerpoint/2010/main">
    <mc:Choice Requires="p14">
      <p:transition spd="slow" p14:dur="3000" advClick="0" advTm="10000">
        <p:pull/>
      </p:transition>
    </mc:Choice>
    <mc:Fallback xmlns="">
      <p:transition spd="slow" advClick="0" advTm="10000">
        <p:pull/>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D0DA5FF-58D5-42B8-9884-BDE7448E54B1}"/>
              </a:ext>
            </a:extLst>
          </p:cNvPr>
          <p:cNvSpPr>
            <a:spLocks noGrp="1"/>
          </p:cNvSpPr>
          <p:nvPr>
            <p:ph type="title"/>
          </p:nvPr>
        </p:nvSpPr>
        <p:spPr>
          <a:xfrm>
            <a:off x="69573" y="365125"/>
            <a:ext cx="12046227" cy="1419287"/>
          </a:xfrm>
          <a:solidFill>
            <a:schemeClr val="bg1"/>
          </a:solidFill>
          <a:ln>
            <a:solidFill>
              <a:schemeClr val="tx1"/>
            </a:solidFill>
          </a:ln>
        </p:spPr>
        <p:txBody>
          <a:bodyPr>
            <a:normAutofit/>
          </a:bodyPr>
          <a:lstStyle/>
          <a:p>
            <a:pPr algn="ctr"/>
            <a:r>
              <a:rPr lang="it-IT" sz="4000" dirty="0"/>
              <a:t>Lavoro Dignitoso e Crescita Economica</a:t>
            </a:r>
            <a:endParaRPr lang="en-US" sz="4000" dirty="0"/>
          </a:p>
        </p:txBody>
      </p:sp>
      <p:pic>
        <p:nvPicPr>
          <p:cNvPr id="5" name="Segnaposto contenuto 4" descr="Valigetta con riempimento a tinta unita">
            <a:extLst>
              <a:ext uri="{FF2B5EF4-FFF2-40B4-BE49-F238E27FC236}">
                <a16:creationId xmlns:a16="http://schemas.microsoft.com/office/drawing/2014/main" id="{FBFF7257-69FB-49C7-9254-A96AE7F56B85}"/>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1372479" y="720501"/>
            <a:ext cx="708534" cy="708534"/>
          </a:xfrm>
        </p:spPr>
      </p:pic>
      <p:pic>
        <p:nvPicPr>
          <p:cNvPr id="7" name="Elemento grafico 6" descr="Grafico a barre con andamento ascendente con riempimento a tinta unita">
            <a:extLst>
              <a:ext uri="{FF2B5EF4-FFF2-40B4-BE49-F238E27FC236}">
                <a16:creationId xmlns:a16="http://schemas.microsoft.com/office/drawing/2014/main" id="{479F84EF-DBA6-4746-B678-4D2A207A1A10}"/>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0629158" y="720501"/>
            <a:ext cx="708534" cy="708534"/>
          </a:xfrm>
          <a:prstGeom prst="rect">
            <a:avLst/>
          </a:prstGeom>
        </p:spPr>
      </p:pic>
      <p:pic>
        <p:nvPicPr>
          <p:cNvPr id="8" name="Segnaposto contenuto 4" descr="Valigetta con riempimento a tinta unita">
            <a:extLst>
              <a:ext uri="{FF2B5EF4-FFF2-40B4-BE49-F238E27FC236}">
                <a16:creationId xmlns:a16="http://schemas.microsoft.com/office/drawing/2014/main" id="{3C0957E9-E7E6-4331-8D37-F346CB5913CC}"/>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45217" y="713877"/>
            <a:ext cx="708534" cy="708534"/>
          </a:xfrm>
          <a:prstGeom prst="rect">
            <a:avLst/>
          </a:prstGeom>
        </p:spPr>
      </p:pic>
      <p:pic>
        <p:nvPicPr>
          <p:cNvPr id="9" name="Elemento grafico 8" descr="Grafico a barre con andamento ascendente con riempimento a tinta unita">
            <a:extLst>
              <a:ext uri="{FF2B5EF4-FFF2-40B4-BE49-F238E27FC236}">
                <a16:creationId xmlns:a16="http://schemas.microsoft.com/office/drawing/2014/main" id="{DFCA0C2E-96C0-4273-88A7-2B8999202D31}"/>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12638" y="723816"/>
            <a:ext cx="708534" cy="708534"/>
          </a:xfrm>
          <a:prstGeom prst="rect">
            <a:avLst/>
          </a:prstGeom>
        </p:spPr>
      </p:pic>
      <p:sp>
        <p:nvSpPr>
          <p:cNvPr id="10" name="Rettangolo 9">
            <a:extLst>
              <a:ext uri="{FF2B5EF4-FFF2-40B4-BE49-F238E27FC236}">
                <a16:creationId xmlns:a16="http://schemas.microsoft.com/office/drawing/2014/main" id="{842B6BB4-AE49-418A-AB45-6DEE2BEC474D}"/>
              </a:ext>
            </a:extLst>
          </p:cNvPr>
          <p:cNvSpPr/>
          <p:nvPr/>
        </p:nvSpPr>
        <p:spPr>
          <a:xfrm>
            <a:off x="399484" y="2166730"/>
            <a:ext cx="5823763" cy="3977393"/>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solidFill>
                  <a:schemeClr val="tx1"/>
                </a:solidFill>
                <a:latin typeface="Coolvetica Rg" panose="020B0603030602020004" pitchFamily="34" charset="0"/>
              </a:rPr>
              <a:t>Il progresso mondiale è lento e non omogeneo. Ci sono troppe differenze tra i vari Paesi, per questo bisogna riorganizzare le politiche economiche e sociali. In un’economia sostenibile le industrie rispettano la dignità del lavoro, sono contro lo sfruttamento minorile e utilizzano fonti rinnovabili e sostenibili. Lo sviluppo sostenibile invece è attento a non esaurire le risorse del pianeta, senza penalizzare la crescita economica e sociale </a:t>
            </a:r>
            <a:endParaRPr lang="en-US" dirty="0">
              <a:solidFill>
                <a:schemeClr val="tx1"/>
              </a:solidFill>
              <a:latin typeface="Coolvetica Rg" panose="020B0603030602020004" pitchFamily="34" charset="0"/>
            </a:endParaRPr>
          </a:p>
        </p:txBody>
      </p:sp>
      <p:pic>
        <p:nvPicPr>
          <p:cNvPr id="11" name="Immagine 10">
            <a:extLst>
              <a:ext uri="{FF2B5EF4-FFF2-40B4-BE49-F238E27FC236}">
                <a16:creationId xmlns:a16="http://schemas.microsoft.com/office/drawing/2014/main" id="{34D3BC69-AE46-4235-B2B2-C9AED4C2277A}"/>
              </a:ext>
            </a:extLst>
          </p:cNvPr>
          <p:cNvPicPr>
            <a:picLocks noChangeAspect="1"/>
          </p:cNvPicPr>
          <p:nvPr/>
        </p:nvPicPr>
        <p:blipFill>
          <a:blip r:embed="rId6"/>
          <a:stretch>
            <a:fillRect/>
          </a:stretch>
        </p:blipFill>
        <p:spPr>
          <a:xfrm>
            <a:off x="6092686" y="2355755"/>
            <a:ext cx="5823072" cy="3599341"/>
          </a:xfrm>
          <a:prstGeom prst="rect">
            <a:avLst/>
          </a:prstGeom>
        </p:spPr>
      </p:pic>
    </p:spTree>
    <p:extLst>
      <p:ext uri="{BB962C8B-B14F-4D97-AF65-F5344CB8AC3E}">
        <p14:creationId xmlns:p14="http://schemas.microsoft.com/office/powerpoint/2010/main" val="1254062857"/>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3000">
        <p159:morph option="byWord"/>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BCB9E0F-80B4-4BE1-A13D-A796E818608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olo 1">
            <a:extLst>
              <a:ext uri="{FF2B5EF4-FFF2-40B4-BE49-F238E27FC236}">
                <a16:creationId xmlns:a16="http://schemas.microsoft.com/office/drawing/2014/main" id="{8E5B068C-C3C7-402D-AA54-2167458BFC29}"/>
              </a:ext>
            </a:extLst>
          </p:cNvPr>
          <p:cNvSpPr>
            <a:spLocks noGrp="1"/>
          </p:cNvSpPr>
          <p:nvPr>
            <p:ph type="title"/>
          </p:nvPr>
        </p:nvSpPr>
        <p:spPr>
          <a:xfrm>
            <a:off x="572493" y="238539"/>
            <a:ext cx="11047013" cy="1434415"/>
          </a:xfrm>
        </p:spPr>
        <p:txBody>
          <a:bodyPr anchor="b">
            <a:normAutofit/>
          </a:bodyPr>
          <a:lstStyle/>
          <a:p>
            <a:pPr>
              <a:lnSpc>
                <a:spcPct val="90000"/>
              </a:lnSpc>
            </a:pPr>
            <a:r>
              <a:rPr lang="it-IT" sz="4500" dirty="0"/>
              <a:t>Industry, Innovation and </a:t>
            </a:r>
            <a:r>
              <a:rPr lang="it-IT" sz="4500" dirty="0" err="1"/>
              <a:t>Infastructure</a:t>
            </a:r>
            <a:endParaRPr lang="en-US" sz="4500" dirty="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BB253"/>
          </a:solidFill>
          <a:ln w="38100" cap="rnd">
            <a:solidFill>
              <a:srgbClr val="FBB253"/>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descr="Immagine che contiene testo, clipart&#10;&#10;Descrizione generata automaticamente">
            <a:extLst>
              <a:ext uri="{FF2B5EF4-FFF2-40B4-BE49-F238E27FC236}">
                <a16:creationId xmlns:a16="http://schemas.microsoft.com/office/drawing/2014/main" id="{4429946A-6304-4C59-AD94-D39CE1B8651E}"/>
              </a:ext>
            </a:extLst>
          </p:cNvPr>
          <p:cNvPicPr>
            <a:picLocks noChangeAspect="1"/>
          </p:cNvPicPr>
          <p:nvPr/>
        </p:nvPicPr>
        <p:blipFill rotWithShape="1">
          <a:blip r:embed="rId2"/>
          <a:srcRect l="3266" r="528" b="-1"/>
          <a:stretch/>
        </p:blipFill>
        <p:spPr>
          <a:xfrm>
            <a:off x="572492" y="2089604"/>
            <a:ext cx="3941064" cy="4096511"/>
          </a:xfrm>
          <a:prstGeom prst="rect">
            <a:avLst/>
          </a:prstGeom>
        </p:spPr>
      </p:pic>
      <p:sp>
        <p:nvSpPr>
          <p:cNvPr id="8" name="Content Placeholder 7">
            <a:extLst>
              <a:ext uri="{FF2B5EF4-FFF2-40B4-BE49-F238E27FC236}">
                <a16:creationId xmlns:a16="http://schemas.microsoft.com/office/drawing/2014/main" id="{8DB5FC49-1A41-40CA-B938-DC9DDDD78AE7}"/>
              </a:ext>
            </a:extLst>
          </p:cNvPr>
          <p:cNvSpPr>
            <a:spLocks noGrp="1"/>
          </p:cNvSpPr>
          <p:nvPr>
            <p:ph idx="1"/>
          </p:nvPr>
        </p:nvSpPr>
        <p:spPr>
          <a:xfrm>
            <a:off x="4513556" y="2006130"/>
            <a:ext cx="7572653" cy="4542038"/>
          </a:xfrm>
        </p:spPr>
        <p:txBody>
          <a:bodyPr anchor="t">
            <a:noAutofit/>
          </a:bodyPr>
          <a:lstStyle/>
          <a:p>
            <a:r>
              <a:rPr lang="it-IT" sz="1050" dirty="0">
                <a:latin typeface="Coolvetica Rg" panose="020B0603030602020004" pitchFamily="34" charset="0"/>
              </a:rPr>
              <a:t>9.1 Sviluppare infrastrutture di qualità, affidabili, sostenibili e resilienti, comprese le infrastrutture regionali e transfrontaliere, per sostenere lo sviluppo economico e il benessere umano, con particolare attenzione alla possibilità di accesso equo per tutti</a:t>
            </a:r>
          </a:p>
          <a:p>
            <a:r>
              <a:rPr lang="it-IT" sz="1050" dirty="0">
                <a:latin typeface="Coolvetica Rg" panose="020B0603030602020004" pitchFamily="34" charset="0"/>
              </a:rPr>
              <a:t>9.2 Promuovere l'industrializzazione inclusiva e sostenibile e, entro il 2030, aumentare in modo significativo la quota del settore di occupazione e il prodotto interno lordo, in linea con la situazione nazionale, e raddoppiare la sua quota nei paesi meno sviluppati</a:t>
            </a:r>
          </a:p>
          <a:p>
            <a:r>
              <a:rPr lang="it-IT" sz="1050" dirty="0">
                <a:latin typeface="Coolvetica Rg" panose="020B0603030602020004" pitchFamily="34" charset="0"/>
              </a:rPr>
              <a:t>9.3 Aumentare l'accesso dei piccoli industriali e di altre imprese, in particolare nei paesi in via di sviluppo, ai servizi finanziari, compreso il credito a prezzi accessibili, e la loro integrazione nelle catene e nei mercati di valore</a:t>
            </a:r>
          </a:p>
          <a:p>
            <a:r>
              <a:rPr lang="it-IT" sz="1050" dirty="0">
                <a:latin typeface="Coolvetica Rg" panose="020B0603030602020004" pitchFamily="34" charset="0"/>
              </a:rPr>
              <a:t>9.4 Entro il 2030, aggiornare le infrastrutture e ammodernare le industrie per renderle sostenibili, con maggiore efficienza delle risorse da utilizzare e una maggiore adozione di tecnologie pulite e rispettose dell'ambiente e dei processi industriali, in modo che tutti i paesi intraprendano azioni in accordo con le loro rispettive capacità</a:t>
            </a:r>
          </a:p>
          <a:p>
            <a:r>
              <a:rPr lang="it-IT" sz="1050" dirty="0">
                <a:latin typeface="Coolvetica Rg" panose="020B0603030602020004" pitchFamily="34" charset="0"/>
              </a:rPr>
              <a:t>9.5 Potenziare la ricerca scientifica, promuovere le capacità tecnologiche dei settori industriali in tutti i paesi, in particolare nei paesi in via di sviluppo, anche incoraggiando, entro il 2030, l'innovazione e aumentando in modo sostanziale il numero dei lavoratori dei settori ricerca e sviluppo ogni milione di persone e la spesa pubblica e privata per ricerca e sviluppo</a:t>
            </a:r>
          </a:p>
          <a:p>
            <a:r>
              <a:rPr lang="it-IT" sz="1050" dirty="0">
                <a:latin typeface="Coolvetica Rg" panose="020B0603030602020004" pitchFamily="34" charset="0"/>
              </a:rPr>
              <a:t>9.a Facilitare lo sviluppo sostenibile e resiliente delle infrastrutture nei paesi in via di sviluppo attraverso un maggiore sostegno finanziario, tecnologico e tecnico ai paesi africani, ai paesi meno sviluppati, ai paesi in via di sviluppo senza sbocco sul mare e ai piccoli Stati insulari in via di sviluppo</a:t>
            </a:r>
          </a:p>
          <a:p>
            <a:r>
              <a:rPr lang="it-IT" sz="1050" dirty="0">
                <a:latin typeface="Coolvetica Rg" panose="020B0603030602020004" pitchFamily="34" charset="0"/>
              </a:rPr>
              <a:t>9.b Sostenere lo sviluppo della tecnologia domestica, la ricerca e l’innovazione nei paesi in via di sviluppo, anche assicurando un ambiente politico favorevole, tra le altre cose, alla diversificazione industriale e a conferire valore aggiunto alle materie prime</a:t>
            </a:r>
          </a:p>
          <a:p>
            <a:r>
              <a:rPr lang="it-IT" sz="1050" dirty="0">
                <a:latin typeface="Coolvetica Rg" panose="020B0603030602020004" pitchFamily="34" charset="0"/>
              </a:rPr>
              <a:t>9.c Aumentare significativamente l'accesso alle tecnologie dell'informazione e della comunicazione e sforzarsi di fornire un accesso universale e a basso costo a Internet nei paesi meno sviluppati entro il 2020</a:t>
            </a:r>
            <a:endParaRPr lang="en-US" sz="1050" dirty="0">
              <a:latin typeface="Coolvetica Rg" panose="020B0603030602020004" pitchFamily="34" charset="0"/>
            </a:endParaRPr>
          </a:p>
        </p:txBody>
      </p:sp>
    </p:spTree>
    <p:extLst>
      <p:ext uri="{BB962C8B-B14F-4D97-AF65-F5344CB8AC3E}">
        <p14:creationId xmlns:p14="http://schemas.microsoft.com/office/powerpoint/2010/main" val="1853436851"/>
      </p:ext>
    </p:extLst>
  </p:cSld>
  <p:clrMapOvr>
    <a:masterClrMapping/>
  </p:clrMapOvr>
  <mc:AlternateContent xmlns:mc="http://schemas.openxmlformats.org/markup-compatibility/2006" xmlns:p14="http://schemas.microsoft.com/office/powerpoint/2010/main">
    <mc:Choice Requires="p14">
      <p:transition spd="slow" p14:dur="3000">
        <p:push dir="r"/>
      </p:transition>
    </mc:Choice>
    <mc:Fallback xmlns="">
      <p:transition spd="slow">
        <p:push dir="r"/>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1931327-B1BC-4012-991B-CE8F6F51613A}"/>
              </a:ext>
            </a:extLst>
          </p:cNvPr>
          <p:cNvSpPr>
            <a:spLocks noGrp="1"/>
          </p:cNvSpPr>
          <p:nvPr>
            <p:ph type="title"/>
          </p:nvPr>
        </p:nvSpPr>
        <p:spPr>
          <a:xfrm>
            <a:off x="763480" y="365125"/>
            <a:ext cx="10688714" cy="1454797"/>
          </a:xfrm>
          <a:solidFill>
            <a:schemeClr val="bg1"/>
          </a:solidFill>
          <a:ln>
            <a:solidFill>
              <a:schemeClr val="tx1"/>
            </a:solidFill>
          </a:ln>
        </p:spPr>
        <p:txBody>
          <a:bodyPr>
            <a:normAutofit/>
          </a:bodyPr>
          <a:lstStyle/>
          <a:p>
            <a:pPr algn="ctr"/>
            <a:r>
              <a:rPr lang="it-IT" sz="4400" dirty="0"/>
              <a:t>Imprese, Innovazione e Infrastrutture</a:t>
            </a:r>
            <a:endParaRPr lang="en-US" sz="4400" dirty="0"/>
          </a:p>
        </p:txBody>
      </p:sp>
      <p:sp>
        <p:nvSpPr>
          <p:cNvPr id="3" name="Segnaposto contenuto 2">
            <a:extLst>
              <a:ext uri="{FF2B5EF4-FFF2-40B4-BE49-F238E27FC236}">
                <a16:creationId xmlns:a16="http://schemas.microsoft.com/office/drawing/2014/main" id="{44D7F4E1-F807-4B30-A403-0B464B352A58}"/>
              </a:ext>
            </a:extLst>
          </p:cNvPr>
          <p:cNvSpPr>
            <a:spLocks noGrp="1"/>
          </p:cNvSpPr>
          <p:nvPr>
            <p:ph idx="1"/>
          </p:nvPr>
        </p:nvSpPr>
        <p:spPr>
          <a:xfrm>
            <a:off x="838200" y="1929384"/>
            <a:ext cx="5257800" cy="4251960"/>
          </a:xfrm>
        </p:spPr>
        <p:txBody>
          <a:bodyPr>
            <a:normAutofit fontScale="92500" lnSpcReduction="10000"/>
          </a:bodyPr>
          <a:lstStyle/>
          <a:p>
            <a:pPr marL="0" indent="0">
              <a:buNone/>
            </a:pPr>
            <a:r>
              <a:rPr lang="it-IT" dirty="0">
                <a:latin typeface="Coolvetica Rg" panose="020B0603030602020004" pitchFamily="34" charset="0"/>
              </a:rPr>
              <a:t>Le infrastrutture sono le strade, le ferrovie, i porti, gli aeroporti e anche le telecomunicazioni; se inadeguate impediscono cure mediche, istruzione, lavoro e informazione. </a:t>
            </a:r>
            <a:r>
              <a:rPr lang="en-US" dirty="0">
                <a:latin typeface="Coolvetica Rg" panose="020B0603030602020004" pitchFamily="34" charset="0"/>
              </a:rPr>
              <a:t>Senza </a:t>
            </a:r>
            <a:r>
              <a:rPr lang="en-US" dirty="0" err="1">
                <a:latin typeface="Coolvetica Rg" panose="020B0603030602020004" pitchFamily="34" charset="0"/>
              </a:rPr>
              <a:t>tecnologia</a:t>
            </a:r>
            <a:r>
              <a:rPr lang="en-US" dirty="0">
                <a:latin typeface="Coolvetica Rg" panose="020B0603030602020004" pitchFamily="34" charset="0"/>
              </a:rPr>
              <a:t> e </a:t>
            </a:r>
            <a:r>
              <a:rPr lang="en-US" dirty="0" err="1">
                <a:latin typeface="Coolvetica Rg" panose="020B0603030602020004" pitchFamily="34" charset="0"/>
              </a:rPr>
              <a:t>innovazione</a:t>
            </a:r>
            <a:r>
              <a:rPr lang="en-US" dirty="0">
                <a:latin typeface="Coolvetica Rg" panose="020B0603030602020004" pitchFamily="34" charset="0"/>
              </a:rPr>
              <a:t> non </a:t>
            </a:r>
            <a:r>
              <a:rPr lang="en-US" dirty="0" err="1">
                <a:latin typeface="Coolvetica Rg" panose="020B0603030602020004" pitchFamily="34" charset="0"/>
              </a:rPr>
              <a:t>si</a:t>
            </a:r>
            <a:r>
              <a:rPr lang="en-US" dirty="0">
                <a:latin typeface="Coolvetica Rg" panose="020B0603030602020004" pitchFamily="34" charset="0"/>
              </a:rPr>
              <a:t> </a:t>
            </a:r>
            <a:r>
              <a:rPr lang="en-US" dirty="0" err="1">
                <a:latin typeface="Coolvetica Rg" panose="020B0603030602020004" pitchFamily="34" charset="0"/>
              </a:rPr>
              <a:t>può</a:t>
            </a:r>
            <a:r>
              <a:rPr lang="en-US" dirty="0">
                <a:latin typeface="Coolvetica Rg" panose="020B0603030602020004" pitchFamily="34" charset="0"/>
              </a:rPr>
              <a:t> </a:t>
            </a:r>
            <a:r>
              <a:rPr lang="en-US" dirty="0" err="1">
                <a:latin typeface="Coolvetica Rg" panose="020B0603030602020004" pitchFamily="34" charset="0"/>
              </a:rPr>
              <a:t>parlare</a:t>
            </a:r>
            <a:r>
              <a:rPr lang="en-US" dirty="0">
                <a:latin typeface="Coolvetica Rg" panose="020B0603030602020004" pitchFamily="34" charset="0"/>
              </a:rPr>
              <a:t> di </a:t>
            </a:r>
            <a:r>
              <a:rPr lang="en-US" dirty="0" err="1">
                <a:latin typeface="Coolvetica Rg" panose="020B0603030602020004" pitchFamily="34" charset="0"/>
              </a:rPr>
              <a:t>industrializzazione</a:t>
            </a:r>
            <a:r>
              <a:rPr lang="en-US" dirty="0">
                <a:latin typeface="Coolvetica Rg" panose="020B0603030602020004" pitchFamily="34" charset="0"/>
              </a:rPr>
              <a:t>, </a:t>
            </a:r>
            <a:r>
              <a:rPr lang="en-US" dirty="0" err="1">
                <a:latin typeface="Coolvetica Rg" panose="020B0603030602020004" pitchFamily="34" charset="0"/>
              </a:rPr>
              <a:t>che</a:t>
            </a:r>
            <a:r>
              <a:rPr lang="en-US" dirty="0">
                <a:latin typeface="Coolvetica Rg" panose="020B0603030602020004" pitchFamily="34" charset="0"/>
              </a:rPr>
              <a:t> è </a:t>
            </a:r>
            <a:r>
              <a:rPr lang="en-US" dirty="0" err="1">
                <a:latin typeface="Coolvetica Rg" panose="020B0603030602020004" pitchFamily="34" charset="0"/>
              </a:rPr>
              <a:t>l’unico</a:t>
            </a:r>
            <a:r>
              <a:rPr lang="en-US" dirty="0">
                <a:latin typeface="Coolvetica Rg" panose="020B0603030602020004" pitchFamily="34" charset="0"/>
              </a:rPr>
              <a:t> </a:t>
            </a:r>
            <a:r>
              <a:rPr lang="en-US" dirty="0" err="1">
                <a:latin typeface="Coolvetica Rg" panose="020B0603030602020004" pitchFamily="34" charset="0"/>
              </a:rPr>
              <a:t>motore</a:t>
            </a:r>
            <a:r>
              <a:rPr lang="en-US" dirty="0">
                <a:latin typeface="Coolvetica Rg" panose="020B0603030602020004" pitchFamily="34" charset="0"/>
              </a:rPr>
              <a:t> </a:t>
            </a:r>
            <a:r>
              <a:rPr lang="en-US" dirty="0" err="1">
                <a:latin typeface="Coolvetica Rg" panose="020B0603030602020004" pitchFamily="34" charset="0"/>
              </a:rPr>
              <a:t>dello</a:t>
            </a:r>
            <a:r>
              <a:rPr lang="en-US" dirty="0">
                <a:latin typeface="Coolvetica Rg" panose="020B0603030602020004" pitchFamily="34" charset="0"/>
              </a:rPr>
              <a:t> </a:t>
            </a:r>
            <a:r>
              <a:rPr lang="en-US" dirty="0" err="1">
                <a:latin typeface="Coolvetica Rg" panose="020B0603030602020004" pitchFamily="34" charset="0"/>
              </a:rPr>
              <a:t>sviluppo</a:t>
            </a:r>
            <a:r>
              <a:rPr lang="en-US" dirty="0">
                <a:latin typeface="Coolvetica Rg" panose="020B0603030602020004" pitchFamily="34" charset="0"/>
              </a:rPr>
              <a:t> </a:t>
            </a:r>
            <a:r>
              <a:rPr lang="en-US" dirty="0" err="1">
                <a:latin typeface="Coolvetica Rg" panose="020B0603030602020004" pitchFamily="34" charset="0"/>
              </a:rPr>
              <a:t>economico-sociale</a:t>
            </a:r>
            <a:endParaRPr lang="it-IT" dirty="0">
              <a:latin typeface="Coolvetica Rg" panose="020B0603030602020004" pitchFamily="34" charset="0"/>
            </a:endParaRPr>
          </a:p>
        </p:txBody>
      </p:sp>
      <p:pic>
        <p:nvPicPr>
          <p:cNvPr id="4" name="Immagine 3">
            <a:extLst>
              <a:ext uri="{FF2B5EF4-FFF2-40B4-BE49-F238E27FC236}">
                <a16:creationId xmlns:a16="http://schemas.microsoft.com/office/drawing/2014/main" id="{2B35C8D1-6705-4E14-9124-D99EFCAF7120}"/>
              </a:ext>
            </a:extLst>
          </p:cNvPr>
          <p:cNvPicPr>
            <a:picLocks noChangeAspect="1"/>
          </p:cNvPicPr>
          <p:nvPr/>
        </p:nvPicPr>
        <p:blipFill>
          <a:blip r:embed="rId2"/>
          <a:stretch>
            <a:fillRect/>
          </a:stretch>
        </p:blipFill>
        <p:spPr>
          <a:xfrm>
            <a:off x="5991225" y="2223690"/>
            <a:ext cx="5946752" cy="3749728"/>
          </a:xfrm>
          <a:prstGeom prst="rect">
            <a:avLst/>
          </a:prstGeom>
        </p:spPr>
      </p:pic>
    </p:spTree>
    <p:extLst>
      <p:ext uri="{BB962C8B-B14F-4D97-AF65-F5344CB8AC3E}">
        <p14:creationId xmlns:p14="http://schemas.microsoft.com/office/powerpoint/2010/main" val="2930337863"/>
      </p:ext>
    </p:extLst>
  </p:cSld>
  <p:clrMapOvr>
    <a:masterClrMapping/>
  </p:clrMapOvr>
  <mc:AlternateContent xmlns:mc="http://schemas.openxmlformats.org/markup-compatibility/2006" xmlns:p14="http://schemas.microsoft.com/office/powerpoint/2010/main">
    <mc:Choice Requires="p14">
      <p:transition spd="slow" p14:dur="3000">
        <p:randomBar dir="vert"/>
      </p:transition>
    </mc:Choice>
    <mc:Fallback xmlns="">
      <p:transition spd="slow">
        <p:randomBar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E9622D9-3D16-4FAB-B9DE-1D93A9739789}"/>
              </a:ext>
            </a:extLst>
          </p:cNvPr>
          <p:cNvSpPr>
            <a:spLocks noGrp="1"/>
          </p:cNvSpPr>
          <p:nvPr>
            <p:ph type="title"/>
          </p:nvPr>
        </p:nvSpPr>
        <p:spPr>
          <a:xfrm>
            <a:off x="576072" y="238539"/>
            <a:ext cx="11018520" cy="1434415"/>
          </a:xfrm>
        </p:spPr>
        <p:txBody>
          <a:bodyPr anchor="b">
            <a:normAutofit/>
          </a:bodyPr>
          <a:lstStyle/>
          <a:p>
            <a:r>
              <a:rPr lang="it-IT" sz="7200"/>
              <a:t>Reduced Inequalities</a:t>
            </a:r>
            <a:endParaRPr lang="en-US" sz="720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F1675"/>
          </a:solidFill>
          <a:ln w="38100" cap="rnd">
            <a:solidFill>
              <a:srgbClr val="FF1675"/>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751DCE3D-A227-4444-BEF5-B70C72A69E31}"/>
              </a:ext>
            </a:extLst>
          </p:cNvPr>
          <p:cNvSpPr>
            <a:spLocks noGrp="1"/>
          </p:cNvSpPr>
          <p:nvPr>
            <p:ph idx="1"/>
          </p:nvPr>
        </p:nvSpPr>
        <p:spPr>
          <a:xfrm>
            <a:off x="106532" y="1979480"/>
            <a:ext cx="7569126" cy="4704872"/>
          </a:xfrm>
        </p:spPr>
        <p:txBody>
          <a:bodyPr anchor="t">
            <a:noAutofit/>
          </a:bodyPr>
          <a:lstStyle/>
          <a:p>
            <a:r>
              <a:rPr lang="it-IT" sz="1000" dirty="0">
                <a:latin typeface="Coolvetica Rg" panose="020B0603030602020004" pitchFamily="34" charset="0"/>
              </a:rPr>
              <a:t>10.1 Entro il 2030, raggiungere e sostenere progressivamente la crescita del reddito del 40 per cento più povero della popolazione ad un tasso superiore rispetto alla media nazionale</a:t>
            </a:r>
          </a:p>
          <a:p>
            <a:r>
              <a:rPr lang="it-IT" sz="1000" dirty="0">
                <a:latin typeface="Coolvetica Rg" panose="020B0603030602020004" pitchFamily="34" charset="0"/>
              </a:rPr>
              <a:t>10.2 Entro il 2030, potenziare e promuovere l'inclusione sociale, economica e politica di tutti, a prescindere da età, sesso, disabilità, razza, etnia, origine, religione, status economico o altro</a:t>
            </a:r>
          </a:p>
          <a:p>
            <a:r>
              <a:rPr lang="it-IT" sz="1000" dirty="0">
                <a:latin typeface="Coolvetica Rg" panose="020B0603030602020004" pitchFamily="34" charset="0"/>
              </a:rPr>
              <a:t>10.3 Garantire a tutti pari opportunità e ridurre le disuguaglianze di risultato, anche attraverso l’eliminazione di leggi, di politiche e di pratiche discriminatorie, e la promozione di adeguate leggi, politiche e azioni in questo senso</a:t>
            </a:r>
          </a:p>
          <a:p>
            <a:r>
              <a:rPr lang="it-IT" sz="1000" dirty="0">
                <a:latin typeface="Coolvetica Rg" panose="020B0603030602020004" pitchFamily="34" charset="0"/>
              </a:rPr>
              <a:t>10.4 Adottare politiche, in particolare fiscali, e politiche salariali e di protezione sociale, e raggiungere progressivamente una maggiore uguaglianza</a:t>
            </a:r>
          </a:p>
          <a:p>
            <a:r>
              <a:rPr lang="it-IT" sz="1000" dirty="0">
                <a:latin typeface="Coolvetica Rg" panose="020B0603030602020004" pitchFamily="34" charset="0"/>
              </a:rPr>
              <a:t>10.5 Migliorare la regolamentazione e il controllo dei mercati e delle istituzioni finanziarie globali e rafforzarne l'applicazione</a:t>
            </a:r>
          </a:p>
          <a:p>
            <a:r>
              <a:rPr lang="it-IT" sz="1000" dirty="0">
                <a:latin typeface="Coolvetica Rg" panose="020B0603030602020004" pitchFamily="34" charset="0"/>
              </a:rPr>
              <a:t>10.6 Assicurare maggiore rappresentanza e voce per i paesi in via di sviluppo nel processo decisionale delle istituzioni economiche e finanziarie internazionali a livello mondiale al fine di fornire istituzioni più efficaci, credibili, responsabili e legittime</a:t>
            </a:r>
          </a:p>
          <a:p>
            <a:r>
              <a:rPr lang="it-IT" sz="1000" dirty="0">
                <a:latin typeface="Coolvetica Rg" panose="020B0603030602020004" pitchFamily="34" charset="0"/>
              </a:rPr>
              <a:t>10.7 Facilitare la migrazione ordinata, sicura, regolare e responsabile e la mobilità delle persone, anche attraverso l'attuazione di politiche migratorie programmate e ben gestite</a:t>
            </a:r>
          </a:p>
          <a:p>
            <a:r>
              <a:rPr lang="it-IT" sz="1000" dirty="0">
                <a:latin typeface="Coolvetica Rg" panose="020B0603030602020004" pitchFamily="34" charset="0"/>
              </a:rPr>
              <a:t>10.a Attuare il principio del trattamento speciale e differenziato per i paesi in via di sviluppo, in particolare per i paesi meno sviluppati, in conformità con gli accordi dell'Organizzazione Mondiale del Commercio</a:t>
            </a:r>
          </a:p>
          <a:p>
            <a:r>
              <a:rPr lang="it-IT" sz="1000" dirty="0">
                <a:latin typeface="Coolvetica Rg" panose="020B0603030602020004" pitchFamily="34" charset="0"/>
              </a:rPr>
              <a:t>10.b Promuovere l’aiuto pubblico allo sviluppo e i relativi flussi finanziari, compresi gli investimenti esteri diretti, agli Stati dove il bisogno è maggiore, in particolare i paesi meno sviluppati, i paesi africani, i piccoli Stati insulari in via di sviluppo e i paesi senza sbocco sul mare in via di sviluppo, in accordo con i loro piani e programmi nazionali</a:t>
            </a:r>
          </a:p>
          <a:p>
            <a:r>
              <a:rPr lang="it-IT" sz="1000" dirty="0">
                <a:latin typeface="Coolvetica Rg" panose="020B0603030602020004" pitchFamily="34" charset="0"/>
              </a:rPr>
              <a:t>10.c Entro il 2030, ridurre a meno del 3 per cento i costi di transazione delle rimesse dei migranti ed eliminare i corridoi di rimesse con costi più alti del 5 per cento</a:t>
            </a:r>
            <a:endParaRPr lang="en-US" sz="1000" dirty="0">
              <a:latin typeface="Coolvetica Rg" panose="020B0603030602020004" pitchFamily="34" charset="0"/>
            </a:endParaRPr>
          </a:p>
        </p:txBody>
      </p:sp>
      <p:pic>
        <p:nvPicPr>
          <p:cNvPr id="4" name="Segnaposto contenuto 3">
            <a:extLst>
              <a:ext uri="{FF2B5EF4-FFF2-40B4-BE49-F238E27FC236}">
                <a16:creationId xmlns:a16="http://schemas.microsoft.com/office/drawing/2014/main" id="{C4ADACC0-7E6C-43C8-A596-89EF55E180E6}"/>
              </a:ext>
            </a:extLst>
          </p:cNvPr>
          <p:cNvPicPr>
            <a:picLocks noChangeAspect="1"/>
          </p:cNvPicPr>
          <p:nvPr/>
        </p:nvPicPr>
        <p:blipFill rotWithShape="1">
          <a:blip r:embed="rId2"/>
          <a:srcRect r="3794" b="-1"/>
          <a:stretch/>
        </p:blipFill>
        <p:spPr>
          <a:xfrm>
            <a:off x="7675658" y="2093976"/>
            <a:ext cx="3941064" cy="4096512"/>
          </a:xfrm>
          <a:prstGeom prst="rect">
            <a:avLst/>
          </a:prstGeom>
        </p:spPr>
      </p:pic>
    </p:spTree>
    <p:extLst>
      <p:ext uri="{BB962C8B-B14F-4D97-AF65-F5344CB8AC3E}">
        <p14:creationId xmlns:p14="http://schemas.microsoft.com/office/powerpoint/2010/main" val="4285766067"/>
      </p:ext>
    </p:extLst>
  </p:cSld>
  <p:clrMapOvr>
    <a:masterClrMapping/>
  </p:clrMapOvr>
  <mc:AlternateContent xmlns:mc="http://schemas.openxmlformats.org/markup-compatibility/2006" xmlns:p14="http://schemas.microsoft.com/office/powerpoint/2010/main">
    <mc:Choice Requires="p14">
      <p:transition spd="slow" p14:dur="3000">
        <p:pull/>
      </p:transition>
    </mc:Choice>
    <mc:Fallback xmlns="">
      <p:transition spd="slow">
        <p:pull/>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454361FC-ACC3-4125-A7D6-6ED39A6D0BCC}"/>
              </a:ext>
            </a:extLst>
          </p:cNvPr>
          <p:cNvSpPr>
            <a:spLocks noGrp="1"/>
          </p:cNvSpPr>
          <p:nvPr>
            <p:ph type="title"/>
          </p:nvPr>
        </p:nvSpPr>
        <p:spPr>
          <a:xfrm>
            <a:off x="541537" y="365126"/>
            <a:ext cx="10999433" cy="1481430"/>
          </a:xfrm>
          <a:solidFill>
            <a:schemeClr val="bg1"/>
          </a:solidFill>
          <a:ln>
            <a:solidFill>
              <a:schemeClr val="tx1"/>
            </a:solidFill>
          </a:ln>
        </p:spPr>
        <p:txBody>
          <a:bodyPr/>
          <a:lstStyle/>
          <a:p>
            <a:pPr algn="ctr"/>
            <a:r>
              <a:rPr lang="it-IT" dirty="0"/>
              <a:t>Ridurre le Disuguaglianze</a:t>
            </a:r>
            <a:endParaRPr lang="en-US" dirty="0"/>
          </a:p>
        </p:txBody>
      </p:sp>
      <p:pic>
        <p:nvPicPr>
          <p:cNvPr id="5" name="Segnaposto contenuto 4" descr="Gruppo con riempimento a tinta unita">
            <a:extLst>
              <a:ext uri="{FF2B5EF4-FFF2-40B4-BE49-F238E27FC236}">
                <a16:creationId xmlns:a16="http://schemas.microsoft.com/office/drawing/2014/main" id="{735D79F5-C059-416D-B048-D0A2EC5AC1DE}"/>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752102" y="774993"/>
            <a:ext cx="661696" cy="661696"/>
          </a:xfrm>
        </p:spPr>
      </p:pic>
      <p:pic>
        <p:nvPicPr>
          <p:cNvPr id="7" name="Elemento grafico 6" descr="Gruppo contorno">
            <a:extLst>
              <a:ext uri="{FF2B5EF4-FFF2-40B4-BE49-F238E27FC236}">
                <a16:creationId xmlns:a16="http://schemas.microsoft.com/office/drawing/2014/main" id="{CDDA757D-4AEF-4530-887C-FC6E1B65562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963235" y="774993"/>
            <a:ext cx="661696" cy="661696"/>
          </a:xfrm>
          <a:prstGeom prst="rect">
            <a:avLst/>
          </a:prstGeom>
        </p:spPr>
      </p:pic>
      <p:pic>
        <p:nvPicPr>
          <p:cNvPr id="8" name="Segnaposto contenuto 4" descr="Gruppo con riempimento a tinta unita">
            <a:extLst>
              <a:ext uri="{FF2B5EF4-FFF2-40B4-BE49-F238E27FC236}">
                <a16:creationId xmlns:a16="http://schemas.microsoft.com/office/drawing/2014/main" id="{461DAC0D-2E8F-47FE-BF47-BD4D9A0246DF}"/>
              </a:ext>
            </a:extLst>
          </p:cNvPr>
          <p:cNvPicPr>
            <a:picLocks noChangeAspect="1"/>
          </p:cNvPicPr>
          <p:nvPr/>
        </p:nvPicPr>
        <p:blipFill>
          <a:blip r:embed="rId2">
            <a:extLst>
              <a:ext uri="{96DAC541-7B7A-43D3-8B79-37D633B846F1}">
                <asvg:svgBlip xmlns="" xmlns:asvg="http://schemas.microsoft.com/office/drawing/2016/SVG/main" r:embed="rId3"/>
              </a:ext>
            </a:extLst>
          </a:blip>
          <a:stretch>
            <a:fillRect/>
          </a:stretch>
        </p:blipFill>
        <p:spPr>
          <a:xfrm>
            <a:off x="778202" y="774993"/>
            <a:ext cx="661696" cy="661696"/>
          </a:xfrm>
          <a:prstGeom prst="rect">
            <a:avLst/>
          </a:prstGeom>
        </p:spPr>
      </p:pic>
      <p:pic>
        <p:nvPicPr>
          <p:cNvPr id="6" name="Elemento grafico 5" descr="Gruppo contorno">
            <a:extLst>
              <a:ext uri="{FF2B5EF4-FFF2-40B4-BE49-F238E27FC236}">
                <a16:creationId xmlns:a16="http://schemas.microsoft.com/office/drawing/2014/main" id="{2831004C-AD7C-4C1A-A283-70C5ECD50DE2}"/>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1567069" y="774993"/>
            <a:ext cx="661696" cy="661696"/>
          </a:xfrm>
          <a:prstGeom prst="rect">
            <a:avLst/>
          </a:prstGeom>
        </p:spPr>
      </p:pic>
      <p:pic>
        <p:nvPicPr>
          <p:cNvPr id="4" name="Immagine 3">
            <a:extLst>
              <a:ext uri="{FF2B5EF4-FFF2-40B4-BE49-F238E27FC236}">
                <a16:creationId xmlns:a16="http://schemas.microsoft.com/office/drawing/2014/main" id="{213B7156-0E0C-4D29-BCC8-33AACDDF4778}"/>
              </a:ext>
            </a:extLst>
          </p:cNvPr>
          <p:cNvPicPr>
            <a:picLocks noChangeAspect="1"/>
          </p:cNvPicPr>
          <p:nvPr/>
        </p:nvPicPr>
        <p:blipFill rotWithShape="1">
          <a:blip r:embed="rId6"/>
          <a:srcRect l="-1" t="10227" r="-1857" b="10032"/>
          <a:stretch/>
        </p:blipFill>
        <p:spPr>
          <a:xfrm>
            <a:off x="7489570" y="1908701"/>
            <a:ext cx="4051400" cy="4735094"/>
          </a:xfrm>
          <a:prstGeom prst="rect">
            <a:avLst/>
          </a:prstGeom>
        </p:spPr>
      </p:pic>
      <p:sp>
        <p:nvSpPr>
          <p:cNvPr id="9" name="Rettangolo 8">
            <a:extLst>
              <a:ext uri="{FF2B5EF4-FFF2-40B4-BE49-F238E27FC236}">
                <a16:creationId xmlns:a16="http://schemas.microsoft.com/office/drawing/2014/main" id="{2511301A-7744-4B11-B98A-29B813CE906D}"/>
              </a:ext>
            </a:extLst>
          </p:cNvPr>
          <p:cNvSpPr/>
          <p:nvPr/>
        </p:nvSpPr>
        <p:spPr>
          <a:xfrm>
            <a:off x="-19660" y="1846556"/>
            <a:ext cx="3393175" cy="4415499"/>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latin typeface="Coolvetica Rg" panose="020B0603030602020004" pitchFamily="34" charset="0"/>
              </a:rPr>
              <a:t>Entro il 2O3O si vogliono eliminare tutte le leggi discriminatorie che verranno sostituite da politiche eque e rispettose verso tutti, a prescindere da identità di genere, sesso, razza, orientamento sessuale, etnia e religione</a:t>
            </a:r>
            <a:endParaRPr lang="en-US" dirty="0">
              <a:latin typeface="Coolvetica Rg" panose="020B0603030602020004" pitchFamily="34" charset="0"/>
            </a:endParaRPr>
          </a:p>
        </p:txBody>
      </p:sp>
      <p:pic>
        <p:nvPicPr>
          <p:cNvPr id="10" name="Immagine 9">
            <a:extLst>
              <a:ext uri="{FF2B5EF4-FFF2-40B4-BE49-F238E27FC236}">
                <a16:creationId xmlns:a16="http://schemas.microsoft.com/office/drawing/2014/main" id="{7C91985B-EA01-4F79-8593-B78C7EA3168F}"/>
              </a:ext>
            </a:extLst>
          </p:cNvPr>
          <p:cNvPicPr>
            <a:picLocks noChangeAspect="1"/>
          </p:cNvPicPr>
          <p:nvPr/>
        </p:nvPicPr>
        <p:blipFill>
          <a:blip r:embed="rId7"/>
          <a:stretch>
            <a:fillRect/>
          </a:stretch>
        </p:blipFill>
        <p:spPr>
          <a:xfrm>
            <a:off x="3498227" y="2186527"/>
            <a:ext cx="3866630" cy="3735557"/>
          </a:xfrm>
          <a:prstGeom prst="rect">
            <a:avLst/>
          </a:prstGeom>
        </p:spPr>
      </p:pic>
    </p:spTree>
    <p:extLst>
      <p:ext uri="{BB962C8B-B14F-4D97-AF65-F5344CB8AC3E}">
        <p14:creationId xmlns:p14="http://schemas.microsoft.com/office/powerpoint/2010/main" val="1037765545"/>
      </p:ext>
    </p:extLst>
  </p:cSld>
  <p:clrMapOvr>
    <a:masterClrMapping/>
  </p:clrMapOvr>
  <mc:AlternateContent xmlns:mc="http://schemas.openxmlformats.org/markup-compatibility/2006" xmlns:p14="http://schemas.microsoft.com/office/powerpoint/2010/main">
    <mc:Choice Requires="p14">
      <p:transition spd="slow" p14:dur="3000">
        <p:split dir="in"/>
      </p:transition>
    </mc:Choice>
    <mc:Fallback xmlns="">
      <p:transition spd="slow">
        <p:split dir="in"/>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A6D37EE4-EA1B-46EE-A54B-5233C63C969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B665C9E-B1CA-41F1-9C3D-696B485CC797}"/>
              </a:ext>
            </a:extLst>
          </p:cNvPr>
          <p:cNvSpPr>
            <a:spLocks noGrp="1"/>
          </p:cNvSpPr>
          <p:nvPr>
            <p:ph type="title"/>
          </p:nvPr>
        </p:nvSpPr>
        <p:spPr>
          <a:xfrm>
            <a:off x="572493" y="238539"/>
            <a:ext cx="11047013" cy="1434415"/>
          </a:xfrm>
        </p:spPr>
        <p:txBody>
          <a:bodyPr anchor="b">
            <a:normAutofit/>
          </a:bodyPr>
          <a:lstStyle/>
          <a:p>
            <a:pPr>
              <a:lnSpc>
                <a:spcPct val="90000"/>
              </a:lnSpc>
            </a:pPr>
            <a:r>
              <a:rPr lang="it-IT" sz="4500" dirty="0"/>
              <a:t>Sustainable Cities and Communities</a:t>
            </a:r>
            <a:endParaRPr lang="en-US" sz="4500" dirty="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FAC28"/>
          </a:solidFill>
          <a:ln w="38100" cap="rnd">
            <a:solidFill>
              <a:srgbClr val="FFAC28"/>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B6B31F84-3FD3-4CCE-ACA5-2BFB173636D2}"/>
              </a:ext>
            </a:extLst>
          </p:cNvPr>
          <p:cNvPicPr>
            <a:picLocks noChangeAspect="1"/>
          </p:cNvPicPr>
          <p:nvPr/>
        </p:nvPicPr>
        <p:blipFill rotWithShape="1">
          <a:blip r:embed="rId2"/>
          <a:srcRect l="3945" r="1796"/>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8" name="Content Placeholder 7">
            <a:extLst>
              <a:ext uri="{FF2B5EF4-FFF2-40B4-BE49-F238E27FC236}">
                <a16:creationId xmlns:a16="http://schemas.microsoft.com/office/drawing/2014/main" id="{F6EF78B5-BE98-44DE-9032-B8F887775EA8}"/>
              </a:ext>
            </a:extLst>
          </p:cNvPr>
          <p:cNvSpPr>
            <a:spLocks noGrp="1"/>
          </p:cNvSpPr>
          <p:nvPr>
            <p:ph idx="1"/>
          </p:nvPr>
        </p:nvSpPr>
        <p:spPr>
          <a:xfrm>
            <a:off x="4358936" y="1871937"/>
            <a:ext cx="7918881" cy="4314179"/>
          </a:xfrm>
        </p:spPr>
        <p:txBody>
          <a:bodyPr anchor="t">
            <a:noAutofit/>
          </a:bodyPr>
          <a:lstStyle/>
          <a:p>
            <a:r>
              <a:rPr lang="it-IT" sz="1000" dirty="0">
                <a:latin typeface="Coolvetica Rg" panose="020B0603030602020004" pitchFamily="34" charset="0"/>
              </a:rPr>
              <a:t>11.1 Entro il 2030, garantire a tutti l'accesso ad un alloggio e a servizi di base adeguati, sicuri e convenienti e l’ammodernamento dei quartieri poveri</a:t>
            </a:r>
          </a:p>
          <a:p>
            <a:r>
              <a:rPr lang="it-IT" sz="1000" dirty="0">
                <a:latin typeface="Coolvetica Rg" panose="020B0603030602020004" pitchFamily="34" charset="0"/>
              </a:rPr>
              <a:t>11.2 Entro il 2030, fornire l'accesso a sistemi di trasporto sicuri, sostenibili, e convenienti per tutti, migliorare la sicurezza stradale, in particolare ampliando i mezzi pubblici, con particolare attenzione alle esigenze di chi è in situazioni vulnerabili, alle donne, ai bambini, alle persone con disabilità e agli anziani</a:t>
            </a:r>
          </a:p>
          <a:p>
            <a:r>
              <a:rPr lang="it-IT" sz="1000" dirty="0">
                <a:latin typeface="Coolvetica Rg" panose="020B0603030602020004" pitchFamily="34" charset="0"/>
              </a:rPr>
              <a:t>11.3 Entro il 2030, aumentare l’urbanizzazione inclusiva e sostenibile e la capacità di pianificazione e gestione partecipata e integrata dell’insediamento umano in tutti i paesi</a:t>
            </a:r>
          </a:p>
          <a:p>
            <a:r>
              <a:rPr lang="it-IT" sz="1000" dirty="0">
                <a:latin typeface="Coolvetica Rg" panose="020B0603030602020004" pitchFamily="34" charset="0"/>
              </a:rPr>
              <a:t>11.4 Rafforzare gli impegni per proteggere e salvaguardare il patrimonio culturale e naturale del mondo</a:t>
            </a:r>
          </a:p>
          <a:p>
            <a:r>
              <a:rPr lang="it-IT" sz="1000" dirty="0">
                <a:latin typeface="Coolvetica Rg" panose="020B0603030602020004" pitchFamily="34" charset="0"/>
              </a:rPr>
              <a:t>11.5 Entro il 2030, ridurre in modo significativo il numero di morti e il numero di persone colpite da calamità, compresi i disastri provocati dall’acqua, e ridurre sostanzialmente le perdite economiche dirette rispetto al prodotto interno lordo globale, con una particolare attenzione alla protezione dei poveri e delle persone in situazioni di vulnerabilità</a:t>
            </a:r>
          </a:p>
          <a:p>
            <a:r>
              <a:rPr lang="it-IT" sz="1000" dirty="0">
                <a:latin typeface="Coolvetica Rg" panose="020B0603030602020004" pitchFamily="34" charset="0"/>
              </a:rPr>
              <a:t>11.6 Entro il 2030, ridurre l’impatto ambientale negativo pro capite delle città, in particolare riguardo alla qualità dell'aria e alla gestione dei rifiuti</a:t>
            </a:r>
          </a:p>
          <a:p>
            <a:r>
              <a:rPr lang="it-IT" sz="1000" dirty="0">
                <a:latin typeface="Coolvetica Rg" panose="020B0603030602020004" pitchFamily="34" charset="0"/>
              </a:rPr>
              <a:t>11.7 Entro il 2030, fornire l'accesso universale a spazi verdi pubblici sicuri, inclusivi e accessibili, in particolare per le donne e i bambini, gli anziani e le persone con disabilità</a:t>
            </a:r>
          </a:p>
          <a:p>
            <a:r>
              <a:rPr lang="it-IT" sz="1000" dirty="0">
                <a:latin typeface="Coolvetica Rg" panose="020B0603030602020004" pitchFamily="34" charset="0"/>
              </a:rPr>
              <a:t>11.a Sostenere rapporti economici, sociali e ambientali positivi tra le zone urbane, periurbane e rurali, rafforzando la pianificazione dello sviluppo nazionale e regionale</a:t>
            </a:r>
          </a:p>
          <a:p>
            <a:r>
              <a:rPr lang="it-IT" sz="1000" dirty="0">
                <a:latin typeface="Coolvetica Rg" panose="020B0603030602020004" pitchFamily="34" charset="0"/>
              </a:rPr>
              <a:t>11.b Entro il 2020, aumentare notevolmente il numero di città e di insediamenti umani che adottino e attuino politiche e piani integrati verso l'inclusione, l'efficienza delle risorse, la mitigazione e l'adattamento ai cambiamenti climatici, la resilienza ai disastri, lo sviluppo e l’implementazione, in linea con il “Quadro di Sendai per la Riduzione del Rischio di Disastri 2015-2030”, la gestione complessiva del rischio di catastrofe a tutti i livelli</a:t>
            </a:r>
          </a:p>
          <a:p>
            <a:r>
              <a:rPr lang="it-IT" sz="1000" dirty="0">
                <a:latin typeface="Coolvetica Rg" panose="020B0603030602020004" pitchFamily="34" charset="0"/>
              </a:rPr>
              <a:t>11.c Sostenere i paesi meno sviluppati, anche attraverso l'assistenza tecnica e finanziaria, nella costruzione di edifici sostenibili e resilienti che utilizzino materiali locali</a:t>
            </a:r>
            <a:endParaRPr lang="en-US" sz="1000" dirty="0">
              <a:latin typeface="Coolvetica Rg" panose="020B0603030602020004" pitchFamily="34" charset="0"/>
            </a:endParaRPr>
          </a:p>
        </p:txBody>
      </p:sp>
    </p:spTree>
    <p:extLst>
      <p:ext uri="{BB962C8B-B14F-4D97-AF65-F5344CB8AC3E}">
        <p14:creationId xmlns:p14="http://schemas.microsoft.com/office/powerpoint/2010/main" val="1177519305"/>
      </p:ext>
    </p:extLst>
  </p:cSld>
  <p:clrMapOvr>
    <a:masterClrMapping/>
  </p:clrMapOvr>
  <mc:AlternateContent xmlns:mc="http://schemas.openxmlformats.org/markup-compatibility/2006" xmlns:p14="http://schemas.microsoft.com/office/powerpoint/2010/main">
    <mc:Choice Requires="p14">
      <p:transition spd="slow" p14:dur="3000">
        <p:pull dir="r"/>
      </p:transition>
    </mc:Choice>
    <mc:Fallback xmlns="">
      <p:transition spd="slow">
        <p:pull dir="r"/>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A3E6516-2CE3-4546-ADCB-00E570EC2F11}"/>
              </a:ext>
            </a:extLst>
          </p:cNvPr>
          <p:cNvSpPr>
            <a:spLocks noGrp="1"/>
          </p:cNvSpPr>
          <p:nvPr>
            <p:ph type="title"/>
          </p:nvPr>
        </p:nvSpPr>
        <p:spPr>
          <a:xfrm>
            <a:off x="719091" y="365125"/>
            <a:ext cx="10821880" cy="1419287"/>
          </a:xfrm>
          <a:solidFill>
            <a:schemeClr val="bg1"/>
          </a:solidFill>
          <a:ln>
            <a:solidFill>
              <a:schemeClr val="tx1"/>
            </a:solidFill>
          </a:ln>
        </p:spPr>
        <p:txBody>
          <a:bodyPr>
            <a:normAutofit/>
          </a:bodyPr>
          <a:lstStyle/>
          <a:p>
            <a:pPr algn="ctr"/>
            <a:r>
              <a:rPr lang="it-IT" sz="4000" dirty="0"/>
              <a:t>Città e Comunità Sostenibili</a:t>
            </a:r>
            <a:endParaRPr lang="en-US" sz="4000" dirty="0"/>
          </a:p>
        </p:txBody>
      </p:sp>
      <p:pic>
        <p:nvPicPr>
          <p:cNvPr id="5" name="Segnaposto contenuto 4" descr="Edificio con riempimento a tinta unita">
            <a:extLst>
              <a:ext uri="{FF2B5EF4-FFF2-40B4-BE49-F238E27FC236}">
                <a16:creationId xmlns:a16="http://schemas.microsoft.com/office/drawing/2014/main" id="{E59572D3-E681-420E-8231-BF4F3BCD1FD4}"/>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584173" y="749718"/>
            <a:ext cx="650100" cy="650100"/>
          </a:xfrm>
        </p:spPr>
      </p:pic>
      <p:pic>
        <p:nvPicPr>
          <p:cNvPr id="7" name="Elemento grafico 6" descr="Città con riempimento a tinta unita">
            <a:extLst>
              <a:ext uri="{FF2B5EF4-FFF2-40B4-BE49-F238E27FC236}">
                <a16:creationId xmlns:a16="http://schemas.microsoft.com/office/drawing/2014/main" id="{87395CE3-DBDE-417E-9411-C327A86238E3}"/>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694050" y="744817"/>
            <a:ext cx="650100" cy="650100"/>
          </a:xfrm>
          <a:prstGeom prst="rect">
            <a:avLst/>
          </a:prstGeom>
        </p:spPr>
      </p:pic>
      <p:pic>
        <p:nvPicPr>
          <p:cNvPr id="8" name="Immagine 7">
            <a:extLst>
              <a:ext uri="{FF2B5EF4-FFF2-40B4-BE49-F238E27FC236}">
                <a16:creationId xmlns:a16="http://schemas.microsoft.com/office/drawing/2014/main" id="{3F20B5C4-9DAA-48CE-9ED2-EA658338D66C}"/>
              </a:ext>
            </a:extLst>
          </p:cNvPr>
          <p:cNvPicPr>
            <a:picLocks noChangeAspect="1"/>
          </p:cNvPicPr>
          <p:nvPr/>
        </p:nvPicPr>
        <p:blipFill>
          <a:blip r:embed="rId6"/>
          <a:stretch>
            <a:fillRect/>
          </a:stretch>
        </p:blipFill>
        <p:spPr>
          <a:xfrm>
            <a:off x="957727" y="747489"/>
            <a:ext cx="652329" cy="652329"/>
          </a:xfrm>
          <a:prstGeom prst="rect">
            <a:avLst/>
          </a:prstGeom>
        </p:spPr>
      </p:pic>
      <p:pic>
        <p:nvPicPr>
          <p:cNvPr id="9" name="Immagine 8">
            <a:extLst>
              <a:ext uri="{FF2B5EF4-FFF2-40B4-BE49-F238E27FC236}">
                <a16:creationId xmlns:a16="http://schemas.microsoft.com/office/drawing/2014/main" id="{9EC3FF0A-BAA9-4804-A79D-819F8226D7D0}"/>
              </a:ext>
            </a:extLst>
          </p:cNvPr>
          <p:cNvPicPr>
            <a:picLocks noChangeAspect="1"/>
          </p:cNvPicPr>
          <p:nvPr/>
        </p:nvPicPr>
        <p:blipFill>
          <a:blip r:embed="rId7"/>
          <a:stretch>
            <a:fillRect/>
          </a:stretch>
        </p:blipFill>
        <p:spPr>
          <a:xfrm>
            <a:off x="1847850" y="742588"/>
            <a:ext cx="652329" cy="652329"/>
          </a:xfrm>
          <a:prstGeom prst="rect">
            <a:avLst/>
          </a:prstGeom>
        </p:spPr>
      </p:pic>
      <p:sp>
        <p:nvSpPr>
          <p:cNvPr id="10" name="Rettangolo 9">
            <a:extLst>
              <a:ext uri="{FF2B5EF4-FFF2-40B4-BE49-F238E27FC236}">
                <a16:creationId xmlns:a16="http://schemas.microsoft.com/office/drawing/2014/main" id="{1CA19A7E-6881-4506-853D-8E9554F1ABBD}"/>
              </a:ext>
            </a:extLst>
          </p:cNvPr>
          <p:cNvSpPr/>
          <p:nvPr/>
        </p:nvSpPr>
        <p:spPr>
          <a:xfrm>
            <a:off x="828675" y="2095500"/>
            <a:ext cx="4125065" cy="439737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Le città devono essere luoghi di lavoro e abitazione che non devono però danneggiare il territorio. Per questo motivo si stanno sperimentando le «Smart Cities», città in cui si vive bene, i cittadini sono coinvolti nelle decisioni e si sfruttano mezzi e fonti sostenibili per la vita di tutti i giorni.</a:t>
            </a:r>
            <a:r>
              <a:rPr lang="it-IT" dirty="0">
                <a:latin typeface="Coolvetica Rg" panose="020B0603030602020004" pitchFamily="34" charset="0"/>
              </a:rPr>
              <a:t> </a:t>
            </a:r>
            <a:endParaRPr lang="en-US" dirty="0">
              <a:latin typeface="Coolvetica Rg" panose="020B0603030602020004" pitchFamily="34" charset="0"/>
            </a:endParaRPr>
          </a:p>
        </p:txBody>
      </p:sp>
      <p:pic>
        <p:nvPicPr>
          <p:cNvPr id="11" name="Immagine 10">
            <a:extLst>
              <a:ext uri="{FF2B5EF4-FFF2-40B4-BE49-F238E27FC236}">
                <a16:creationId xmlns:a16="http://schemas.microsoft.com/office/drawing/2014/main" id="{94DA34D4-5BF7-459D-8DEC-021989879F2F}"/>
              </a:ext>
            </a:extLst>
          </p:cNvPr>
          <p:cNvPicPr>
            <a:picLocks noChangeAspect="1"/>
          </p:cNvPicPr>
          <p:nvPr/>
        </p:nvPicPr>
        <p:blipFill>
          <a:blip r:embed="rId8"/>
          <a:stretch>
            <a:fillRect/>
          </a:stretch>
        </p:blipFill>
        <p:spPr>
          <a:xfrm>
            <a:off x="5283741" y="2063574"/>
            <a:ext cx="6443660" cy="4429301"/>
          </a:xfrm>
          <a:prstGeom prst="rect">
            <a:avLst/>
          </a:prstGeom>
        </p:spPr>
      </p:pic>
    </p:spTree>
    <p:extLst>
      <p:ext uri="{BB962C8B-B14F-4D97-AF65-F5344CB8AC3E}">
        <p14:creationId xmlns:p14="http://schemas.microsoft.com/office/powerpoint/2010/main" val="1488925943"/>
      </p:ext>
    </p:extLst>
  </p:cSld>
  <p:clrMapOvr>
    <a:masterClrMapping/>
  </p:clrMapOvr>
  <mc:AlternateContent xmlns:mc="http://schemas.openxmlformats.org/markup-compatibility/2006" xmlns:p14="http://schemas.microsoft.com/office/powerpoint/2010/main">
    <mc:Choice Requires="p14">
      <p:transition spd="slow" p14:dur="3000">
        <p14:reveal dir="r"/>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E9932CB-39EE-4ED2-8451-5CF98C62A55E}"/>
              </a:ext>
            </a:extLst>
          </p:cNvPr>
          <p:cNvSpPr>
            <a:spLocks noGrp="1"/>
          </p:cNvSpPr>
          <p:nvPr>
            <p:ph type="title"/>
          </p:nvPr>
        </p:nvSpPr>
        <p:spPr>
          <a:xfrm>
            <a:off x="576072" y="238539"/>
            <a:ext cx="11018520" cy="1434415"/>
          </a:xfrm>
        </p:spPr>
        <p:txBody>
          <a:bodyPr anchor="b">
            <a:normAutofit/>
          </a:bodyPr>
          <a:lstStyle/>
          <a:p>
            <a:pPr>
              <a:lnSpc>
                <a:spcPct val="90000"/>
              </a:lnSpc>
            </a:pPr>
            <a:r>
              <a:rPr lang="it-IT" sz="4500"/>
              <a:t>Responsible Consumption and Production</a:t>
            </a:r>
            <a:endParaRPr lang="en-US" sz="450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D6942B"/>
          </a:solidFill>
          <a:ln w="38100" cap="rnd">
            <a:solidFill>
              <a:srgbClr val="D6942B"/>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1689ABD4-E200-493B-902F-2F3EE8FFC663}"/>
              </a:ext>
            </a:extLst>
          </p:cNvPr>
          <p:cNvSpPr>
            <a:spLocks noGrp="1"/>
          </p:cNvSpPr>
          <p:nvPr>
            <p:ph idx="1"/>
          </p:nvPr>
        </p:nvSpPr>
        <p:spPr>
          <a:xfrm>
            <a:off x="0" y="1817073"/>
            <a:ext cx="8007924" cy="4373415"/>
          </a:xfrm>
        </p:spPr>
        <p:txBody>
          <a:bodyPr anchor="t">
            <a:noAutofit/>
          </a:bodyPr>
          <a:lstStyle/>
          <a:p>
            <a:r>
              <a:rPr lang="it-IT" sz="1000" dirty="0">
                <a:latin typeface="Coolvetica Rg" panose="020B0603030602020004" pitchFamily="34" charset="0"/>
              </a:rPr>
              <a:t>12.1 Dare attuazione al quadro decennale di programmi sul consumo e la produzione sostenibile, con la collaborazione di tutti i paesi e con l’iniziativa dei paesi sviluppati, tenendo conto del grado di sviluppo e delle capacità dei paesi in via di sviluppo</a:t>
            </a:r>
          </a:p>
          <a:p>
            <a:r>
              <a:rPr lang="it-IT" sz="1000" dirty="0">
                <a:latin typeface="Coolvetica Rg" panose="020B0603030602020004" pitchFamily="34" charset="0"/>
              </a:rPr>
              <a:t>12.2 Entro il 2030, raggiungere la gestione sostenibile e l'uso efficiente delle risorse naturali</a:t>
            </a:r>
          </a:p>
          <a:p>
            <a:r>
              <a:rPr lang="it-IT" sz="1000" dirty="0">
                <a:latin typeface="Coolvetica Rg" panose="020B0603030602020004" pitchFamily="34" charset="0"/>
              </a:rPr>
              <a:t>12.3 Entro il 2030, dimezzare lo spreco pro capite globale di rifiuti alimentari nella vendita al dettaglio e dei consumatori e ridurre le perdite di cibo lungo le filiere di produzione e fornitura, comprese le perdite post-raccolto</a:t>
            </a:r>
          </a:p>
          <a:p>
            <a:r>
              <a:rPr lang="it-IT" sz="1000" dirty="0">
                <a:latin typeface="Coolvetica Rg" panose="020B0603030602020004" pitchFamily="34" charset="0"/>
              </a:rPr>
              <a:t>12.4 Entro il 2020, ottenere la gestione ecocompatibile di sostanze chimiche e di tutti i rifiuti in tutto il loro ciclo di vita, in accordo con i quadri internazionali concordati, e ridurre significativamente il loro rilascio in aria, acqua e suolo, al fine di minimizzare i loro effetti negativi sulla salute umana e l'ambiente</a:t>
            </a:r>
          </a:p>
          <a:p>
            <a:r>
              <a:rPr lang="it-IT" sz="1000" dirty="0">
                <a:latin typeface="Coolvetica Rg" panose="020B0603030602020004" pitchFamily="34" charset="0"/>
              </a:rPr>
              <a:t>12.5 Entro il 2030, ridurre in modo sostanziale la produzione di rifiuti attraverso la prevenzione, la riduzione, il riciclaggio e il riutilizzo</a:t>
            </a:r>
          </a:p>
          <a:p>
            <a:r>
              <a:rPr lang="it-IT" sz="1000" dirty="0">
                <a:latin typeface="Coolvetica Rg" panose="020B0603030602020004" pitchFamily="34" charset="0"/>
              </a:rPr>
              <a:t>12.6 Incoraggiare le imprese, soprattutto le aziende di grandi dimensioni e transnazionali, ad adottare pratiche sostenibili e integrare le informazioni sulla sostenibilità nelle loro relazioni periodiche</a:t>
            </a:r>
          </a:p>
          <a:p>
            <a:r>
              <a:rPr lang="it-IT" sz="1000" dirty="0">
                <a:latin typeface="Coolvetica Rg" panose="020B0603030602020004" pitchFamily="34" charset="0"/>
              </a:rPr>
              <a:t>12.7 Promuovere pratiche in materia di appalti pubblici che siano sostenibili, in accordo con le politiche e le priorità nazionali</a:t>
            </a:r>
          </a:p>
          <a:p>
            <a:r>
              <a:rPr lang="it-IT" sz="1000" dirty="0">
                <a:latin typeface="Coolvetica Rg" panose="020B0603030602020004" pitchFamily="34" charset="0"/>
              </a:rPr>
              <a:t>12.8 Entro il 2030, fare in modo che le persone abbiano in tutto il mondo le informazioni rilevanti e la consapevolezza in tema di sviluppo sostenibile e stili di vita in armonia con la natura</a:t>
            </a:r>
          </a:p>
          <a:p>
            <a:r>
              <a:rPr lang="it-IT" sz="1000" dirty="0">
                <a:latin typeface="Coolvetica Rg" panose="020B0603030602020004" pitchFamily="34" charset="0"/>
              </a:rPr>
              <a:t>12.a Sostenere i paesi in via di sviluppo a rafforzare la loro capacità scientifica e tecnologica in modo da andare verso modelli più sostenibili di consumo e di produzione</a:t>
            </a:r>
          </a:p>
          <a:p>
            <a:r>
              <a:rPr lang="it-IT" sz="1000" dirty="0">
                <a:latin typeface="Coolvetica Rg" panose="020B0603030602020004" pitchFamily="34" charset="0"/>
              </a:rPr>
              <a:t>12.b Sviluppare e applicare strumenti per monitorare gli impatti di sviluppo sostenibile per il turismo sostenibile, che crei posti di lavoro e promuova la cultura e i prodotti locali</a:t>
            </a:r>
          </a:p>
          <a:p>
            <a:r>
              <a:rPr lang="it-IT" sz="1000" dirty="0">
                <a:latin typeface="Coolvetica Rg" panose="020B0603030602020004" pitchFamily="34" charset="0"/>
              </a:rPr>
              <a:t>12.c Razionalizzare i sussidi ai combustibili fossili inefficienti che incoraggiano lo spreco, eliminando le distorsioni del mercato, a seconda delle circostanze nazionali, anche attraverso la ristrutturazione fiscale e la graduale eliminazione di quelle sovvenzioni dannose, ove esistenti, in modo da riflettere il loro impatto ambientale, tenendo pienamente conto delle esigenze specifiche e delle condizioni dei paesi in via di sviluppo e riducendo al minimo i possibili effetti negativi sul loro sviluppo in un modo che protegga le comunità povere e quelle colpite</a:t>
            </a:r>
            <a:endParaRPr lang="en-US" sz="1000" dirty="0">
              <a:latin typeface="Coolvetica Rg" panose="020B0603030602020004" pitchFamily="34" charset="0"/>
            </a:endParaRPr>
          </a:p>
        </p:txBody>
      </p:sp>
      <p:pic>
        <p:nvPicPr>
          <p:cNvPr id="4" name="Segnaposto contenuto 3">
            <a:extLst>
              <a:ext uri="{FF2B5EF4-FFF2-40B4-BE49-F238E27FC236}">
                <a16:creationId xmlns:a16="http://schemas.microsoft.com/office/drawing/2014/main" id="{76758F3A-874A-4579-9467-1315E297F080}"/>
              </a:ext>
            </a:extLst>
          </p:cNvPr>
          <p:cNvPicPr>
            <a:picLocks noChangeAspect="1"/>
          </p:cNvPicPr>
          <p:nvPr/>
        </p:nvPicPr>
        <p:blipFill rotWithShape="1">
          <a:blip r:embed="rId2"/>
          <a:srcRect l="1139" r="2655" b="-1"/>
          <a:stretch/>
        </p:blipFill>
        <p:spPr>
          <a:xfrm>
            <a:off x="8007924" y="2093976"/>
            <a:ext cx="3941064" cy="4096512"/>
          </a:xfrm>
          <a:prstGeom prst="rect">
            <a:avLst/>
          </a:prstGeom>
        </p:spPr>
      </p:pic>
    </p:spTree>
    <p:extLst>
      <p:ext uri="{BB962C8B-B14F-4D97-AF65-F5344CB8AC3E}">
        <p14:creationId xmlns:p14="http://schemas.microsoft.com/office/powerpoint/2010/main" val="19438974"/>
      </p:ext>
    </p:extLst>
  </p:cSld>
  <p:clrMapOvr>
    <a:masterClrMapping/>
  </p:clrMapOvr>
  <mc:AlternateContent xmlns:mc="http://schemas.openxmlformats.org/markup-compatibility/2006" xmlns:p14="http://schemas.microsoft.com/office/powerpoint/2010/main">
    <mc:Choice Requires="p14">
      <p:transition spd="slow" p14:dur="3000">
        <p14:doors dir="vert"/>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E6301A9-F942-44E3-A179-B75B30DE0AA8}"/>
              </a:ext>
            </a:extLst>
          </p:cNvPr>
          <p:cNvSpPr>
            <a:spLocks noGrp="1"/>
          </p:cNvSpPr>
          <p:nvPr>
            <p:ph type="title"/>
          </p:nvPr>
        </p:nvSpPr>
        <p:spPr>
          <a:xfrm>
            <a:off x="719091" y="365125"/>
            <a:ext cx="10706470" cy="1428164"/>
          </a:xfrm>
          <a:solidFill>
            <a:schemeClr val="bg1"/>
          </a:solidFill>
          <a:ln>
            <a:solidFill>
              <a:schemeClr val="tx1"/>
            </a:solidFill>
          </a:ln>
        </p:spPr>
        <p:txBody>
          <a:bodyPr/>
          <a:lstStyle/>
          <a:p>
            <a:r>
              <a:rPr lang="it-IT" dirty="0"/>
              <a:t>Consumo e Produzioni Responsabili</a:t>
            </a:r>
            <a:endParaRPr lang="en-US" dirty="0"/>
          </a:p>
        </p:txBody>
      </p:sp>
      <p:sp>
        <p:nvSpPr>
          <p:cNvPr id="3" name="Segnaposto contenuto 2">
            <a:extLst>
              <a:ext uri="{FF2B5EF4-FFF2-40B4-BE49-F238E27FC236}">
                <a16:creationId xmlns:a16="http://schemas.microsoft.com/office/drawing/2014/main" id="{12E38C63-19B7-4F4B-B663-3521087C3F24}"/>
              </a:ext>
            </a:extLst>
          </p:cNvPr>
          <p:cNvSpPr>
            <a:spLocks noGrp="1"/>
          </p:cNvSpPr>
          <p:nvPr>
            <p:ph idx="1"/>
          </p:nvPr>
        </p:nvSpPr>
        <p:spPr>
          <a:xfrm>
            <a:off x="838200" y="1929384"/>
            <a:ext cx="4506157" cy="4251960"/>
          </a:xfrm>
        </p:spPr>
        <p:txBody>
          <a:bodyPr>
            <a:normAutofit fontScale="92500"/>
          </a:bodyPr>
          <a:lstStyle/>
          <a:p>
            <a:pPr marL="0" indent="0">
              <a:buNone/>
            </a:pPr>
            <a:r>
              <a:rPr lang="it-IT" dirty="0">
                <a:latin typeface="Coolvetica Rg" panose="020B0603030602020004" pitchFamily="34" charset="0"/>
              </a:rPr>
              <a:t>L’uomo sfrutta in continuazione le risorse naturali e spesso senza dar loro il tempo di rigenerarsi.</a:t>
            </a:r>
            <a:r>
              <a:rPr lang="en-US" dirty="0">
                <a:latin typeface="Coolvetica Rg" panose="020B0603030602020004" pitchFamily="34" charset="0"/>
              </a:rPr>
              <a:t> Per </a:t>
            </a:r>
            <a:r>
              <a:rPr lang="en-US" dirty="0" err="1">
                <a:latin typeface="Coolvetica Rg" panose="020B0603030602020004" pitchFamily="34" charset="0"/>
              </a:rPr>
              <a:t>questo</a:t>
            </a:r>
            <a:r>
              <a:rPr lang="en-US" dirty="0">
                <a:latin typeface="Coolvetica Rg" panose="020B0603030602020004" pitchFamily="34" charset="0"/>
              </a:rPr>
              <a:t> </a:t>
            </a:r>
            <a:r>
              <a:rPr lang="en-US" dirty="0" err="1">
                <a:latin typeface="Coolvetica Rg" panose="020B0603030602020004" pitchFamily="34" charset="0"/>
              </a:rPr>
              <a:t>si</a:t>
            </a:r>
            <a:r>
              <a:rPr lang="en-US" dirty="0">
                <a:latin typeface="Coolvetica Rg" panose="020B0603030602020004" pitchFamily="34" charset="0"/>
              </a:rPr>
              <a:t> </a:t>
            </a:r>
            <a:r>
              <a:rPr lang="en-US" dirty="0" err="1">
                <a:latin typeface="Coolvetica Rg" panose="020B0603030602020004" pitchFamily="34" charset="0"/>
              </a:rPr>
              <a:t>spera</a:t>
            </a:r>
            <a:r>
              <a:rPr lang="en-US" dirty="0">
                <a:latin typeface="Coolvetica Rg" panose="020B0603030602020004" pitchFamily="34" charset="0"/>
              </a:rPr>
              <a:t> di </a:t>
            </a:r>
            <a:r>
              <a:rPr lang="en-US" dirty="0" err="1">
                <a:latin typeface="Coolvetica Rg" panose="020B0603030602020004" pitchFamily="34" charset="0"/>
              </a:rPr>
              <a:t>arrivare</a:t>
            </a:r>
            <a:r>
              <a:rPr lang="en-US" dirty="0">
                <a:latin typeface="Coolvetica Rg" panose="020B0603030602020004" pitchFamily="34" charset="0"/>
              </a:rPr>
              <a:t> ad un </a:t>
            </a:r>
            <a:r>
              <a:rPr lang="en-US" dirty="0" err="1">
                <a:latin typeface="Coolvetica Rg" panose="020B0603030602020004" pitchFamily="34" charset="0"/>
              </a:rPr>
              <a:t>consumo</a:t>
            </a:r>
            <a:r>
              <a:rPr lang="en-US" dirty="0">
                <a:latin typeface="Coolvetica Rg" panose="020B0603030602020004" pitchFamily="34" charset="0"/>
              </a:rPr>
              <a:t> e ad una </a:t>
            </a:r>
            <a:r>
              <a:rPr lang="en-US" dirty="0" err="1">
                <a:latin typeface="Coolvetica Rg" panose="020B0603030602020004" pitchFamily="34" charset="0"/>
              </a:rPr>
              <a:t>produzione</a:t>
            </a:r>
            <a:r>
              <a:rPr lang="en-US" dirty="0">
                <a:latin typeface="Coolvetica Rg" panose="020B0603030602020004" pitchFamily="34" charset="0"/>
              </a:rPr>
              <a:t> </a:t>
            </a:r>
            <a:r>
              <a:rPr lang="en-US" dirty="0" err="1">
                <a:latin typeface="Coolvetica Rg" panose="020B0603030602020004" pitchFamily="34" charset="0"/>
              </a:rPr>
              <a:t>più</a:t>
            </a:r>
            <a:r>
              <a:rPr lang="en-US" dirty="0">
                <a:latin typeface="Coolvetica Rg" panose="020B0603030602020004" pitchFamily="34" charset="0"/>
              </a:rPr>
              <a:t> </a:t>
            </a:r>
            <a:r>
              <a:rPr lang="en-US" dirty="0" err="1">
                <a:latin typeface="Coolvetica Rg" panose="020B0603030602020004" pitchFamily="34" charset="0"/>
              </a:rPr>
              <a:t>responsabili</a:t>
            </a:r>
            <a:r>
              <a:rPr lang="en-US" dirty="0">
                <a:latin typeface="Coolvetica Rg" panose="020B0603030602020004" pitchFamily="34" charset="0"/>
              </a:rPr>
              <a:t> e </a:t>
            </a:r>
            <a:r>
              <a:rPr lang="en-US" dirty="0" err="1">
                <a:latin typeface="Coolvetica Rg" panose="020B0603030602020004" pitchFamily="34" charset="0"/>
              </a:rPr>
              <a:t>sensibili</a:t>
            </a:r>
            <a:r>
              <a:rPr lang="en-US" dirty="0">
                <a:latin typeface="Coolvetica Rg" panose="020B0603030602020004" pitchFamily="34" charset="0"/>
              </a:rPr>
              <a:t> verso </a:t>
            </a:r>
            <a:r>
              <a:rPr lang="en-US" dirty="0" err="1">
                <a:latin typeface="Coolvetica Rg" panose="020B0603030602020004" pitchFamily="34" charset="0"/>
              </a:rPr>
              <a:t>l’ambiente</a:t>
            </a:r>
            <a:r>
              <a:rPr lang="en-US" dirty="0">
                <a:latin typeface="Coolvetica Rg" panose="020B0603030602020004" pitchFamily="34" charset="0"/>
              </a:rPr>
              <a:t> e la natura.</a:t>
            </a:r>
            <a:endParaRPr lang="it-IT" dirty="0">
              <a:latin typeface="Coolvetica Rg" panose="020B0603030602020004" pitchFamily="34" charset="0"/>
            </a:endParaRPr>
          </a:p>
        </p:txBody>
      </p:sp>
      <p:pic>
        <p:nvPicPr>
          <p:cNvPr id="4" name="Immagine 3">
            <a:extLst>
              <a:ext uri="{FF2B5EF4-FFF2-40B4-BE49-F238E27FC236}">
                <a16:creationId xmlns:a16="http://schemas.microsoft.com/office/drawing/2014/main" id="{E5E8E086-84B6-4819-9D2D-DB543B8756F3}"/>
              </a:ext>
            </a:extLst>
          </p:cNvPr>
          <p:cNvPicPr>
            <a:picLocks noChangeAspect="1"/>
          </p:cNvPicPr>
          <p:nvPr/>
        </p:nvPicPr>
        <p:blipFill>
          <a:blip r:embed="rId2"/>
          <a:stretch>
            <a:fillRect/>
          </a:stretch>
        </p:blipFill>
        <p:spPr>
          <a:xfrm>
            <a:off x="5448299" y="1929384"/>
            <a:ext cx="6377939" cy="4251959"/>
          </a:xfrm>
          <a:prstGeom prst="rect">
            <a:avLst/>
          </a:prstGeom>
        </p:spPr>
      </p:pic>
    </p:spTree>
    <p:extLst>
      <p:ext uri="{BB962C8B-B14F-4D97-AF65-F5344CB8AC3E}">
        <p14:creationId xmlns:p14="http://schemas.microsoft.com/office/powerpoint/2010/main" val="4135929743"/>
      </p:ext>
    </p:extLst>
  </p:cSld>
  <p:clrMapOvr>
    <a:masterClrMapping/>
  </p:clrMapOvr>
  <mc:AlternateContent xmlns:mc="http://schemas.openxmlformats.org/markup-compatibility/2006" xmlns:p14="http://schemas.microsoft.com/office/powerpoint/2010/main">
    <mc:Choice Requires="p14">
      <p:transition spd="slow" p14:dur="3000">
        <p:cover/>
      </p:transition>
    </mc:Choice>
    <mc:Fallback xmlns="">
      <p:transition spd="slow">
        <p:cover/>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BCB9E0F-80B4-4BE1-A13D-A796E818608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6054B87F-662B-40EE-9F3F-AB850D6BF1E5}"/>
              </a:ext>
            </a:extLst>
          </p:cNvPr>
          <p:cNvSpPr>
            <a:spLocks noGrp="1"/>
          </p:cNvSpPr>
          <p:nvPr>
            <p:ph type="title"/>
          </p:nvPr>
        </p:nvSpPr>
        <p:spPr>
          <a:xfrm>
            <a:off x="572493" y="238539"/>
            <a:ext cx="11047013" cy="1434415"/>
          </a:xfrm>
        </p:spPr>
        <p:txBody>
          <a:bodyPr anchor="b">
            <a:normAutofit/>
          </a:bodyPr>
          <a:lstStyle/>
          <a:p>
            <a:r>
              <a:rPr lang="it-IT" sz="7200" dirty="0"/>
              <a:t>Climate Action</a:t>
            </a:r>
            <a:endParaRPr lang="en-US" sz="7200" dirty="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478340"/>
          </a:solidFill>
          <a:ln w="38100" cap="rnd">
            <a:solidFill>
              <a:srgbClr val="478340"/>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CFC7C917-5B52-41AA-A0B6-CE83ACC23EFC}"/>
              </a:ext>
            </a:extLst>
          </p:cNvPr>
          <p:cNvPicPr>
            <a:picLocks noChangeAspect="1"/>
          </p:cNvPicPr>
          <p:nvPr/>
        </p:nvPicPr>
        <p:blipFill rotWithShape="1">
          <a:blip r:embed="rId2"/>
          <a:srcRect r="3794" b="-1"/>
          <a:stretch/>
        </p:blipFill>
        <p:spPr>
          <a:xfrm>
            <a:off x="572492" y="2089604"/>
            <a:ext cx="3941064" cy="4096511"/>
          </a:xfrm>
          <a:prstGeom prst="rect">
            <a:avLst/>
          </a:prstGeom>
        </p:spPr>
      </p:pic>
      <p:sp>
        <p:nvSpPr>
          <p:cNvPr id="8" name="Content Placeholder 7">
            <a:extLst>
              <a:ext uri="{FF2B5EF4-FFF2-40B4-BE49-F238E27FC236}">
                <a16:creationId xmlns:a16="http://schemas.microsoft.com/office/drawing/2014/main" id="{67D0EFE6-244A-4ECB-8913-3B11F5B6D659}"/>
              </a:ext>
            </a:extLst>
          </p:cNvPr>
          <p:cNvSpPr>
            <a:spLocks noGrp="1"/>
          </p:cNvSpPr>
          <p:nvPr>
            <p:ph idx="1"/>
          </p:nvPr>
        </p:nvSpPr>
        <p:spPr>
          <a:xfrm>
            <a:off x="4513556" y="2071316"/>
            <a:ext cx="7105951" cy="4096511"/>
          </a:xfrm>
        </p:spPr>
        <p:txBody>
          <a:bodyPr anchor="t">
            <a:normAutofit fontScale="92500" lnSpcReduction="10000"/>
          </a:bodyPr>
          <a:lstStyle/>
          <a:p>
            <a:r>
              <a:rPr lang="it-IT" sz="1400" dirty="0">
                <a:latin typeface="Coolvetica Rg" panose="020B0603030602020004" pitchFamily="34" charset="0"/>
              </a:rPr>
              <a:t>13.1 Rafforzare la resilienza e la capacità di adattamento ai rischi legati al clima e ai disastri naturali in tutti i paesi</a:t>
            </a:r>
          </a:p>
          <a:p>
            <a:r>
              <a:rPr lang="it-IT" sz="1400" dirty="0">
                <a:latin typeface="Coolvetica Rg" panose="020B0603030602020004" pitchFamily="34" charset="0"/>
              </a:rPr>
              <a:t>13.2 Integrare nelle politiche, nelle strategie e nei piani nazionali le misure di contrasto ai cambiamenti climatici</a:t>
            </a:r>
          </a:p>
          <a:p>
            <a:r>
              <a:rPr lang="it-IT" sz="1400" dirty="0">
                <a:latin typeface="Coolvetica Rg" panose="020B0603030602020004" pitchFamily="34" charset="0"/>
              </a:rPr>
              <a:t>13.3 Migliorare l'istruzione, la sensibilizzazione e la capacità umana e istituzionale riguardo ai cambiamenti climatici in materia di mitigazione, adattamento, riduzione dell’impatto e di allerta precoce</a:t>
            </a:r>
          </a:p>
          <a:p>
            <a:r>
              <a:rPr lang="it-IT" sz="1400" dirty="0">
                <a:latin typeface="Coolvetica Rg" panose="020B0603030602020004" pitchFamily="34" charset="0"/>
              </a:rPr>
              <a:t>13.a Dare attuazione all'impegno assunto nella Convenzione quadro delle Nazioni Unite sui cambiamenti climatici per raggiungere l’obiettivo di mobilitare 100 miliardi di dollari all'anno entro il 2020 congiuntamente da tutte le fonti, per affrontare le esigenze dei paesi in via di sviluppo nel contesto delle azioni di mitigazione significative e della trasparenza circa l'attuazione e la piena operatività del “Green Climate Fund” attraverso la sua capitalizzazione nel più breve tempo possibile</a:t>
            </a:r>
          </a:p>
          <a:p>
            <a:r>
              <a:rPr lang="it-IT" sz="1400" dirty="0">
                <a:latin typeface="Coolvetica Rg" panose="020B0603030602020004" pitchFamily="34" charset="0"/>
              </a:rPr>
              <a:t>13.b Promuovere meccanismi per aumentare la capacità di una efficace pianificazione e gestione connesse al cambiamento climatico nei paesi meno sviluppati e nei piccoli Stati insulari in via di sviluppo concentrandosi, tra l’altro, sulle donne, i giovani e le comunità locali ed emarginate</a:t>
            </a:r>
            <a:endParaRPr lang="en-US" sz="1400" dirty="0">
              <a:latin typeface="Coolvetica Rg" panose="020B0603030602020004" pitchFamily="34" charset="0"/>
            </a:endParaRPr>
          </a:p>
        </p:txBody>
      </p:sp>
    </p:spTree>
    <p:extLst>
      <p:ext uri="{BB962C8B-B14F-4D97-AF65-F5344CB8AC3E}">
        <p14:creationId xmlns:p14="http://schemas.microsoft.com/office/powerpoint/2010/main" val="3686566849"/>
      </p:ext>
    </p:extLst>
  </p:cSld>
  <p:clrMapOvr>
    <a:masterClrMapping/>
  </p:clrMapOvr>
  <mc:AlternateContent xmlns:mc="http://schemas.openxmlformats.org/markup-compatibility/2006" xmlns:p14="http://schemas.microsoft.com/office/powerpoint/2010/main">
    <mc:Choice Requires="p14">
      <p:transition spd="slow" p14:dur="3000">
        <p14:ferris dir="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2" name="Rectangle 26">
            <a:extLst>
              <a:ext uri="{FF2B5EF4-FFF2-40B4-BE49-F238E27FC236}">
                <a16:creationId xmlns:a16="http://schemas.microsoft.com/office/drawing/2014/main" id="{7B831B6F-405A-4B47-B9BB-5CA88F28584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E685454-490F-4E05-8EDF-59F099FA1C24}"/>
              </a:ext>
            </a:extLst>
          </p:cNvPr>
          <p:cNvSpPr>
            <a:spLocks noGrp="1"/>
          </p:cNvSpPr>
          <p:nvPr>
            <p:ph type="title"/>
          </p:nvPr>
        </p:nvSpPr>
        <p:spPr>
          <a:xfrm>
            <a:off x="6739128" y="638089"/>
            <a:ext cx="4818888" cy="1476801"/>
          </a:xfrm>
        </p:spPr>
        <p:txBody>
          <a:bodyPr anchor="b">
            <a:normAutofit/>
          </a:bodyPr>
          <a:lstStyle/>
          <a:p>
            <a:pPr>
              <a:lnSpc>
                <a:spcPct val="90000"/>
              </a:lnSpc>
            </a:pPr>
            <a:r>
              <a:rPr lang="it-IT"/>
              <a:t>Cos’è l’ Agenda 2O3O?</a:t>
            </a:r>
            <a:endParaRPr lang="en-US"/>
          </a:p>
        </p:txBody>
      </p:sp>
      <p:sp>
        <p:nvSpPr>
          <p:cNvPr id="3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39128" y="2381825"/>
            <a:ext cx="4114800" cy="18288"/>
          </a:xfrm>
          <a:custGeom>
            <a:avLst/>
            <a:gdLst>
              <a:gd name="connsiteX0" fmla="*/ 0 w 4114800"/>
              <a:gd name="connsiteY0" fmla="*/ 0 h 18288"/>
              <a:gd name="connsiteX1" fmla="*/ 768096 w 4114800"/>
              <a:gd name="connsiteY1" fmla="*/ 0 h 18288"/>
              <a:gd name="connsiteX2" fmla="*/ 1495044 w 4114800"/>
              <a:gd name="connsiteY2" fmla="*/ 0 h 18288"/>
              <a:gd name="connsiteX3" fmla="*/ 2221992 w 4114800"/>
              <a:gd name="connsiteY3" fmla="*/ 0 h 18288"/>
              <a:gd name="connsiteX4" fmla="*/ 2784348 w 4114800"/>
              <a:gd name="connsiteY4" fmla="*/ 0 h 18288"/>
              <a:gd name="connsiteX5" fmla="*/ 3387852 w 4114800"/>
              <a:gd name="connsiteY5" fmla="*/ 0 h 18288"/>
              <a:gd name="connsiteX6" fmla="*/ 4114800 w 4114800"/>
              <a:gd name="connsiteY6" fmla="*/ 0 h 18288"/>
              <a:gd name="connsiteX7" fmla="*/ 4114800 w 4114800"/>
              <a:gd name="connsiteY7" fmla="*/ 18288 h 18288"/>
              <a:gd name="connsiteX8" fmla="*/ 3429000 w 4114800"/>
              <a:gd name="connsiteY8" fmla="*/ 18288 h 18288"/>
              <a:gd name="connsiteX9" fmla="*/ 2866644 w 4114800"/>
              <a:gd name="connsiteY9" fmla="*/ 18288 h 18288"/>
              <a:gd name="connsiteX10" fmla="*/ 2304288 w 4114800"/>
              <a:gd name="connsiteY10" fmla="*/ 18288 h 18288"/>
              <a:gd name="connsiteX11" fmla="*/ 1577340 w 4114800"/>
              <a:gd name="connsiteY11" fmla="*/ 18288 h 18288"/>
              <a:gd name="connsiteX12" fmla="*/ 973836 w 4114800"/>
              <a:gd name="connsiteY12" fmla="*/ 18288 h 18288"/>
              <a:gd name="connsiteX13" fmla="*/ 0 w 4114800"/>
              <a:gd name="connsiteY13" fmla="*/ 18288 h 18288"/>
              <a:gd name="connsiteX14" fmla="*/ 0 w 4114800"/>
              <a:gd name="connsiteY14"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114800" h="18288" fill="none" extrusionOk="0">
                <a:moveTo>
                  <a:pt x="0" y="0"/>
                </a:moveTo>
                <a:cubicBezTo>
                  <a:pt x="338280" y="-26110"/>
                  <a:pt x="483942" y="6555"/>
                  <a:pt x="768096" y="0"/>
                </a:cubicBezTo>
                <a:cubicBezTo>
                  <a:pt x="1052250" y="-6555"/>
                  <a:pt x="1331484" y="24616"/>
                  <a:pt x="1495044" y="0"/>
                </a:cubicBezTo>
                <a:cubicBezTo>
                  <a:pt x="1658604" y="-24616"/>
                  <a:pt x="2056661" y="-33562"/>
                  <a:pt x="2221992" y="0"/>
                </a:cubicBezTo>
                <a:cubicBezTo>
                  <a:pt x="2387323" y="33562"/>
                  <a:pt x="2629463" y="-20094"/>
                  <a:pt x="2784348" y="0"/>
                </a:cubicBezTo>
                <a:cubicBezTo>
                  <a:pt x="2939233" y="20094"/>
                  <a:pt x="3151981" y="1524"/>
                  <a:pt x="3387852" y="0"/>
                </a:cubicBezTo>
                <a:cubicBezTo>
                  <a:pt x="3623723" y="-1524"/>
                  <a:pt x="3882724" y="26165"/>
                  <a:pt x="4114800" y="0"/>
                </a:cubicBezTo>
                <a:cubicBezTo>
                  <a:pt x="4114300" y="8855"/>
                  <a:pt x="4114909" y="14521"/>
                  <a:pt x="4114800" y="18288"/>
                </a:cubicBezTo>
                <a:cubicBezTo>
                  <a:pt x="3910038" y="37744"/>
                  <a:pt x="3683432" y="-3969"/>
                  <a:pt x="3429000" y="18288"/>
                </a:cubicBezTo>
                <a:cubicBezTo>
                  <a:pt x="3174568" y="40545"/>
                  <a:pt x="3085815" y="44166"/>
                  <a:pt x="2866644" y="18288"/>
                </a:cubicBezTo>
                <a:cubicBezTo>
                  <a:pt x="2647473" y="-7590"/>
                  <a:pt x="2580474" y="31338"/>
                  <a:pt x="2304288" y="18288"/>
                </a:cubicBezTo>
                <a:cubicBezTo>
                  <a:pt x="2028102" y="5238"/>
                  <a:pt x="1863008" y="-2001"/>
                  <a:pt x="1577340" y="18288"/>
                </a:cubicBezTo>
                <a:cubicBezTo>
                  <a:pt x="1291672" y="38577"/>
                  <a:pt x="1243931" y="9893"/>
                  <a:pt x="973836" y="18288"/>
                </a:cubicBezTo>
                <a:cubicBezTo>
                  <a:pt x="703741" y="26683"/>
                  <a:pt x="317656" y="-5910"/>
                  <a:pt x="0" y="18288"/>
                </a:cubicBezTo>
                <a:cubicBezTo>
                  <a:pt x="683" y="12014"/>
                  <a:pt x="724" y="5908"/>
                  <a:pt x="0" y="0"/>
                </a:cubicBezTo>
                <a:close/>
              </a:path>
              <a:path w="4114800" h="18288" stroke="0" extrusionOk="0">
                <a:moveTo>
                  <a:pt x="0" y="0"/>
                </a:moveTo>
                <a:cubicBezTo>
                  <a:pt x="276109" y="5266"/>
                  <a:pt x="325589" y="-19584"/>
                  <a:pt x="644652" y="0"/>
                </a:cubicBezTo>
                <a:cubicBezTo>
                  <a:pt x="963715" y="19584"/>
                  <a:pt x="1064991" y="6066"/>
                  <a:pt x="1207008" y="0"/>
                </a:cubicBezTo>
                <a:cubicBezTo>
                  <a:pt x="1349025" y="-6066"/>
                  <a:pt x="1791724" y="14506"/>
                  <a:pt x="1975104" y="0"/>
                </a:cubicBezTo>
                <a:cubicBezTo>
                  <a:pt x="2158484" y="-14506"/>
                  <a:pt x="2397469" y="20822"/>
                  <a:pt x="2619756" y="0"/>
                </a:cubicBezTo>
                <a:cubicBezTo>
                  <a:pt x="2842043" y="-20822"/>
                  <a:pt x="2992157" y="20388"/>
                  <a:pt x="3264408" y="0"/>
                </a:cubicBezTo>
                <a:cubicBezTo>
                  <a:pt x="3536659" y="-20388"/>
                  <a:pt x="3855620" y="38211"/>
                  <a:pt x="4114800" y="0"/>
                </a:cubicBezTo>
                <a:cubicBezTo>
                  <a:pt x="4113902" y="7180"/>
                  <a:pt x="4114969" y="13790"/>
                  <a:pt x="4114800" y="18288"/>
                </a:cubicBezTo>
                <a:cubicBezTo>
                  <a:pt x="3968901" y="8593"/>
                  <a:pt x="3623428" y="17559"/>
                  <a:pt x="3429000" y="18288"/>
                </a:cubicBezTo>
                <a:cubicBezTo>
                  <a:pt x="3234572" y="19017"/>
                  <a:pt x="3085079" y="41804"/>
                  <a:pt x="2866644" y="18288"/>
                </a:cubicBezTo>
                <a:cubicBezTo>
                  <a:pt x="2648209" y="-5228"/>
                  <a:pt x="2451737" y="24580"/>
                  <a:pt x="2180844" y="18288"/>
                </a:cubicBezTo>
                <a:cubicBezTo>
                  <a:pt x="1909951" y="11996"/>
                  <a:pt x="1681589" y="12244"/>
                  <a:pt x="1495044" y="18288"/>
                </a:cubicBezTo>
                <a:cubicBezTo>
                  <a:pt x="1308499" y="24332"/>
                  <a:pt x="1136614" y="21789"/>
                  <a:pt x="850392" y="18288"/>
                </a:cubicBezTo>
                <a:cubicBezTo>
                  <a:pt x="564170" y="14787"/>
                  <a:pt x="210636" y="54701"/>
                  <a:pt x="0" y="18288"/>
                </a:cubicBezTo>
                <a:cubicBezTo>
                  <a:pt x="571" y="10093"/>
                  <a:pt x="-125" y="8407"/>
                  <a:pt x="0" y="0"/>
                </a:cubicBezTo>
                <a:close/>
              </a:path>
            </a:pathLst>
          </a:custGeom>
          <a:solidFill>
            <a:srgbClr val="FD9D00"/>
          </a:solidFill>
          <a:ln w="38100" cap="rnd">
            <a:solidFill>
              <a:srgbClr val="FD9D00"/>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egnaposto contenuto 2">
            <a:extLst>
              <a:ext uri="{FF2B5EF4-FFF2-40B4-BE49-F238E27FC236}">
                <a16:creationId xmlns:a16="http://schemas.microsoft.com/office/drawing/2014/main" id="{7CE0632E-DD34-4ABB-AFA2-D4B5A3260E45}"/>
              </a:ext>
            </a:extLst>
          </p:cNvPr>
          <p:cNvSpPr>
            <a:spLocks noGrp="1"/>
          </p:cNvSpPr>
          <p:nvPr>
            <p:ph idx="1"/>
          </p:nvPr>
        </p:nvSpPr>
        <p:spPr>
          <a:xfrm>
            <a:off x="6739128" y="2664886"/>
            <a:ext cx="4818888" cy="3902411"/>
          </a:xfrm>
        </p:spPr>
        <p:txBody>
          <a:bodyPr anchor="t">
            <a:normAutofit fontScale="85000" lnSpcReduction="10000"/>
          </a:bodyPr>
          <a:lstStyle/>
          <a:p>
            <a:pPr marL="0" indent="0">
              <a:lnSpc>
                <a:spcPct val="100000"/>
              </a:lnSpc>
              <a:spcAft>
                <a:spcPts val="800"/>
              </a:spcAft>
              <a:buNone/>
            </a:pPr>
            <a:r>
              <a:rPr lang="it-IT" sz="1800" b="1" dirty="0">
                <a:effectLst/>
                <a:latin typeface="Coolvetica Rg" panose="020B0603030602020004" pitchFamily="34" charset="0"/>
                <a:ea typeface="Calibri" panose="020F0502020204030204" pitchFamily="34" charset="0"/>
                <a:cs typeface="Times New Roman" panose="02020603050405020304" pitchFamily="18" charset="0"/>
              </a:rPr>
              <a:t>L’Agenda 2030 per lo Sviluppo Sostenibile</a:t>
            </a:r>
            <a:r>
              <a:rPr lang="it-IT" sz="1800" dirty="0">
                <a:effectLst/>
                <a:latin typeface="Coolvetica Rg" panose="020B0603030602020004" pitchFamily="34" charset="0"/>
                <a:ea typeface="Calibri" panose="020F0502020204030204" pitchFamily="34" charset="0"/>
                <a:cs typeface="Times New Roman" panose="02020603050405020304" pitchFamily="18" charset="0"/>
              </a:rPr>
              <a:t> è un programma d’azione per le persone e il pianeta sottoscritto nel settembre 2015 dai governi dei Paesi membri dell’ONU.                                                                               Questa ingloba 17 Obiettivi per lo Sviluppo Sostenibile in un grande programma d’azione per un totale di 169 traguardi. L’avvio ufficiale degli Obiettivi per lo Sviluppo Sostenibile ha coinciso con l’inizio del 2016, guidando il mondo sulla strada da percorrere nell’arco dei prossimi 15 anni: i Paesi, infatti, si sono impegnati a raggiungerli entro il 2030. Gli Obiettivi per lo Sviluppo prendono in considerazione in maniera equilibrata le tre dimensioni dello sviluppo sostenibile – </a:t>
            </a:r>
            <a:r>
              <a:rPr lang="it-IT" sz="1800" b="1" dirty="0">
                <a:effectLst/>
                <a:latin typeface="Coolvetica Rg" panose="020B0603030602020004" pitchFamily="34" charset="0"/>
                <a:ea typeface="Calibri" panose="020F0502020204030204" pitchFamily="34" charset="0"/>
                <a:cs typeface="Times New Roman" panose="02020603050405020304" pitchFamily="18" charset="0"/>
              </a:rPr>
              <a:t>economica, sociale ed ecologica</a:t>
            </a:r>
            <a:r>
              <a:rPr lang="it-IT" sz="1800" dirty="0">
                <a:effectLst/>
                <a:latin typeface="Coolvetica Rg" panose="020B0603030602020004" pitchFamily="34" charset="0"/>
                <a:ea typeface="Calibri" panose="020F0502020204030204" pitchFamily="34" charset="0"/>
                <a:cs typeface="Times New Roman" panose="02020603050405020304" pitchFamily="18" charset="0"/>
              </a:rPr>
              <a:t> – e mirano a porre fine alla povertà, a lottare contro l‘ineguaglianza, ad affrontare i cambiamenti climatici, a costruire società pacifiche che rispettino i diritti umani.</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mc:AlternateContent xmlns:mc="http://schemas.openxmlformats.org/markup-compatibility/2006" xmlns:p14="http://schemas.microsoft.com/office/powerpoint/2010/main">
        <mc:Choice Requires="p14">
          <p:contentPart p14:bwMode="auto" r:id="rId2">
            <p14:nvContentPartPr>
              <p14:cNvPr id="31" name="Ink 30">
                <a:extLst>
                  <a:ext uri="{FF2B5EF4-FFF2-40B4-BE49-F238E27FC236}">
                    <a16:creationId xmlns:a16="http://schemas.microsoft.com/office/drawing/2014/main" id="{070477C5-0410-4E4F-97A1-F84C2465C187}"/>
                  </a:ext>
                  <a:ext uri="{C183D7F6-B498-43B3-948B-1728B52AA6E4}">
                    <adec:decorative xmlns="" xmlns:adec="http://schemas.microsoft.com/office/drawing/2017/decorative" val="1"/>
                  </a:ext>
                </a:extLst>
              </p14:cNvPr>
              <p14:cNvContentPartPr>
                <a14:cpLocks xmlns:a14="http://schemas.microsoft.com/office/drawing/2010/main" noGrp="1" noRot="1" noChangeAspect="1" noMove="1" noResize="1" noEditPoints="1" noAdjustHandles="1" noChangeArrowheads="1" noChangeShapeType="1"/>
              </p14:cNvContentPartPr>
              <p14:nvPr>
                <p:extLst>
                  <p:ext uri="{386F3935-93C4-4BCD-93E2-E3B085C9AB24}">
                    <p16:designElem xmlns:p16="http://schemas.microsoft.com/office/powerpoint/2015/main" val="1"/>
                  </p:ext>
                </p:extLst>
              </p14:nvPr>
            </p14:nvContentPartPr>
            <p14:xfrm>
              <a:off x="6436237" y="1971579"/>
              <a:ext cx="360" cy="2160"/>
            </p14:xfrm>
          </p:contentPart>
        </mc:Choice>
        <mc:Fallback xmlns="">
          <p:pic>
            <p:nvPicPr>
              <p:cNvPr id="31" name="Ink 30">
                <a:extLst>
                  <a:ext uri="{FF2B5EF4-FFF2-40B4-BE49-F238E27FC236}">
                    <a16:creationId xmlns:a16="http://schemas.microsoft.com/office/drawing/2014/main" id="{070477C5-0410-4E4F-97A1-F84C2465C187}"/>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p:cNvPicPr>
              <p:nvPr/>
            </p:nvPicPr>
            <p:blipFill>
              <a:blip r:embed="rId3"/>
              <a:stretch>
                <a:fillRect/>
              </a:stretch>
            </p:blipFill>
            <p:spPr>
              <a:xfrm>
                <a:off x="6418237" y="1956150"/>
                <a:ext cx="36000" cy="32709"/>
              </a:xfrm>
              <a:prstGeom prst="rect">
                <a:avLst/>
              </a:prstGeom>
            </p:spPr>
          </p:pic>
        </mc:Fallback>
      </mc:AlternateContent>
      <p:pic>
        <p:nvPicPr>
          <p:cNvPr id="7" name="Immagine 6">
            <a:extLst>
              <a:ext uri="{FF2B5EF4-FFF2-40B4-BE49-F238E27FC236}">
                <a16:creationId xmlns:a16="http://schemas.microsoft.com/office/drawing/2014/main" id="{5E83D636-97AE-457F-92BE-54E715BD4B42}"/>
              </a:ext>
            </a:extLst>
          </p:cNvPr>
          <p:cNvPicPr>
            <a:picLocks noChangeAspect="1"/>
          </p:cNvPicPr>
          <p:nvPr/>
        </p:nvPicPr>
        <p:blipFill>
          <a:blip r:embed="rId4"/>
          <a:stretch>
            <a:fillRect/>
          </a:stretch>
        </p:blipFill>
        <p:spPr>
          <a:xfrm>
            <a:off x="0" y="624597"/>
            <a:ext cx="6675699" cy="5608806"/>
          </a:xfrm>
          <a:prstGeom prst="rect">
            <a:avLst/>
          </a:prstGeom>
        </p:spPr>
      </p:pic>
    </p:spTree>
    <p:extLst>
      <p:ext uri="{BB962C8B-B14F-4D97-AF65-F5344CB8AC3E}">
        <p14:creationId xmlns:p14="http://schemas.microsoft.com/office/powerpoint/2010/main" val="6729807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15000">
        <p15:prstTrans prst="fallOver"/>
      </p:transition>
    </mc:Choice>
    <mc:Fallback xmlns="">
      <p:transition spd="slow" advClick="0" advTm="15000">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016E7EB-7B16-42A6-997E-F85EB89A8638}"/>
              </a:ext>
            </a:extLst>
          </p:cNvPr>
          <p:cNvSpPr>
            <a:spLocks noGrp="1"/>
          </p:cNvSpPr>
          <p:nvPr>
            <p:ph type="title"/>
          </p:nvPr>
        </p:nvSpPr>
        <p:spPr>
          <a:xfrm>
            <a:off x="745723" y="365125"/>
            <a:ext cx="10688715" cy="1490308"/>
          </a:xfrm>
          <a:solidFill>
            <a:schemeClr val="bg1"/>
          </a:solidFill>
          <a:ln>
            <a:solidFill>
              <a:schemeClr val="tx1"/>
            </a:solidFill>
          </a:ln>
        </p:spPr>
        <p:txBody>
          <a:bodyPr/>
          <a:lstStyle/>
          <a:p>
            <a:pPr algn="ctr"/>
            <a:r>
              <a:rPr lang="it-IT" dirty="0"/>
              <a:t>Agire per il Clima</a:t>
            </a:r>
            <a:endParaRPr lang="en-US" dirty="0"/>
          </a:p>
        </p:txBody>
      </p:sp>
      <p:pic>
        <p:nvPicPr>
          <p:cNvPr id="5" name="Segnaposto contenuto 4" descr="Pianta con radici con riempimento a tinta unita">
            <a:extLst>
              <a:ext uri="{FF2B5EF4-FFF2-40B4-BE49-F238E27FC236}">
                <a16:creationId xmlns:a16="http://schemas.microsoft.com/office/drawing/2014/main" id="{BC61DD4F-CF4E-4C1B-BD92-4BAB421A64D1}"/>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154669" y="766179"/>
            <a:ext cx="688200" cy="688200"/>
          </a:xfrm>
        </p:spPr>
      </p:pic>
      <p:pic>
        <p:nvPicPr>
          <p:cNvPr id="7" name="Elemento grafico 6" descr="Albero con radici con riempimento a tinta unita">
            <a:extLst>
              <a:ext uri="{FF2B5EF4-FFF2-40B4-BE49-F238E27FC236}">
                <a16:creationId xmlns:a16="http://schemas.microsoft.com/office/drawing/2014/main" id="{50C35A29-DC58-42C2-B799-FD682FF2B20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008250" y="766179"/>
            <a:ext cx="688200" cy="688200"/>
          </a:xfrm>
          <a:prstGeom prst="rect">
            <a:avLst/>
          </a:prstGeom>
        </p:spPr>
      </p:pic>
      <p:pic>
        <p:nvPicPr>
          <p:cNvPr id="8" name="Immagine 7">
            <a:extLst>
              <a:ext uri="{FF2B5EF4-FFF2-40B4-BE49-F238E27FC236}">
                <a16:creationId xmlns:a16="http://schemas.microsoft.com/office/drawing/2014/main" id="{C7977DD5-199E-4218-B224-4E26F53CF1C8}"/>
              </a:ext>
            </a:extLst>
          </p:cNvPr>
          <p:cNvPicPr>
            <a:picLocks noChangeAspect="1"/>
          </p:cNvPicPr>
          <p:nvPr/>
        </p:nvPicPr>
        <p:blipFill>
          <a:blip r:embed="rId6"/>
          <a:stretch>
            <a:fillRect/>
          </a:stretch>
        </p:blipFill>
        <p:spPr>
          <a:xfrm>
            <a:off x="1004677" y="765471"/>
            <a:ext cx="688908" cy="688908"/>
          </a:xfrm>
          <a:prstGeom prst="rect">
            <a:avLst/>
          </a:prstGeom>
        </p:spPr>
      </p:pic>
      <p:pic>
        <p:nvPicPr>
          <p:cNvPr id="9" name="Immagine 8">
            <a:extLst>
              <a:ext uri="{FF2B5EF4-FFF2-40B4-BE49-F238E27FC236}">
                <a16:creationId xmlns:a16="http://schemas.microsoft.com/office/drawing/2014/main" id="{03EEBD3A-223E-4C6C-865D-DB1722AE354B}"/>
              </a:ext>
            </a:extLst>
          </p:cNvPr>
          <p:cNvPicPr>
            <a:picLocks noChangeAspect="1"/>
          </p:cNvPicPr>
          <p:nvPr/>
        </p:nvPicPr>
        <p:blipFill>
          <a:blip r:embed="rId7"/>
          <a:stretch>
            <a:fillRect/>
          </a:stretch>
        </p:blipFill>
        <p:spPr>
          <a:xfrm>
            <a:off x="2284446" y="765471"/>
            <a:ext cx="688908" cy="688908"/>
          </a:xfrm>
          <a:prstGeom prst="rect">
            <a:avLst/>
          </a:prstGeom>
        </p:spPr>
      </p:pic>
      <p:sp>
        <p:nvSpPr>
          <p:cNvPr id="10" name="Rettangolo 9">
            <a:extLst>
              <a:ext uri="{FF2B5EF4-FFF2-40B4-BE49-F238E27FC236}">
                <a16:creationId xmlns:a16="http://schemas.microsoft.com/office/drawing/2014/main" id="{D680D2BF-40A9-4382-A7EB-7D67FC7BB3EA}"/>
              </a:ext>
            </a:extLst>
          </p:cNvPr>
          <p:cNvSpPr/>
          <p:nvPr/>
        </p:nvSpPr>
        <p:spPr>
          <a:xfrm>
            <a:off x="1004677" y="2276475"/>
            <a:ext cx="4907851" cy="3686175"/>
          </a:xfrm>
          <a:prstGeom prst="rect">
            <a:avLst/>
          </a:prstGeom>
          <a:ln>
            <a:solidFill>
              <a:schemeClr val="bg1"/>
            </a:solid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dirty="0">
                <a:latin typeface="Coolvetica Rg" panose="020B0603030602020004" pitchFamily="34" charset="0"/>
              </a:rPr>
              <a:t>Questo è uno degli obiettivi più importanti, data la sua urgenza. I problemi causati dall’inquinamento sono enormi e se non si agisce presto saranno irreparabili. Alcune conseguenze del cambiamento climatico sono: il mutamento delle condizioni meteorologiche, le catastrofi naturali e l’innalzamento delle acque.</a:t>
            </a:r>
            <a:endParaRPr lang="en-US" dirty="0">
              <a:latin typeface="Coolvetica Rg" panose="020B0603030602020004" pitchFamily="34" charset="0"/>
            </a:endParaRPr>
          </a:p>
        </p:txBody>
      </p:sp>
      <p:pic>
        <p:nvPicPr>
          <p:cNvPr id="11" name="Immagine 10">
            <a:extLst>
              <a:ext uri="{FF2B5EF4-FFF2-40B4-BE49-F238E27FC236}">
                <a16:creationId xmlns:a16="http://schemas.microsoft.com/office/drawing/2014/main" id="{AD9AD115-AB22-48F9-A5DB-E4C0850A5CBB}"/>
              </a:ext>
            </a:extLst>
          </p:cNvPr>
          <p:cNvPicPr>
            <a:picLocks noChangeAspect="1"/>
          </p:cNvPicPr>
          <p:nvPr/>
        </p:nvPicPr>
        <p:blipFill rotWithShape="1">
          <a:blip r:embed="rId8"/>
          <a:srcRect l="-1" t="9322" r="-1" b="24421"/>
          <a:stretch/>
        </p:blipFill>
        <p:spPr>
          <a:xfrm>
            <a:off x="6643085" y="2141077"/>
            <a:ext cx="4107773" cy="4082533"/>
          </a:xfrm>
          <a:prstGeom prst="rect">
            <a:avLst/>
          </a:prstGeom>
        </p:spPr>
      </p:pic>
    </p:spTree>
    <p:extLst>
      <p:ext uri="{BB962C8B-B14F-4D97-AF65-F5344CB8AC3E}">
        <p14:creationId xmlns:p14="http://schemas.microsoft.com/office/powerpoint/2010/main" val="526247408"/>
      </p:ext>
    </p:extLst>
  </p:cSld>
  <p:clrMapOvr>
    <a:masterClrMapping/>
  </p:clrMapOvr>
  <mc:AlternateContent xmlns:mc="http://schemas.openxmlformats.org/markup-compatibility/2006" xmlns:p14="http://schemas.microsoft.com/office/powerpoint/2010/main">
    <mc:Choice Requires="p14">
      <p:transition spd="slow" p14:dur="3000">
        <p:diamond/>
      </p:transition>
    </mc:Choice>
    <mc:Fallback xmlns="">
      <p:transition spd="slow">
        <p:diamond/>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4EFD80C-760A-4775-A5AB-CA606B2FB7F8}"/>
              </a:ext>
            </a:extLst>
          </p:cNvPr>
          <p:cNvSpPr>
            <a:spLocks noGrp="1"/>
          </p:cNvSpPr>
          <p:nvPr>
            <p:ph type="title"/>
          </p:nvPr>
        </p:nvSpPr>
        <p:spPr>
          <a:xfrm>
            <a:off x="576072" y="238539"/>
            <a:ext cx="11018520" cy="1434415"/>
          </a:xfrm>
        </p:spPr>
        <p:txBody>
          <a:bodyPr anchor="b">
            <a:normAutofit/>
          </a:bodyPr>
          <a:lstStyle/>
          <a:p>
            <a:r>
              <a:rPr lang="it-IT" sz="7200"/>
              <a:t>Life Below Water</a:t>
            </a:r>
            <a:endParaRPr lang="en-US" sz="720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0EDFFF"/>
          </a:solidFill>
          <a:ln w="38100" cap="rnd">
            <a:solidFill>
              <a:srgbClr val="0EDFFF"/>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6687810F-E9D4-4E16-9DBF-40D94AE05627}"/>
              </a:ext>
            </a:extLst>
          </p:cNvPr>
          <p:cNvSpPr>
            <a:spLocks noGrp="1"/>
          </p:cNvSpPr>
          <p:nvPr>
            <p:ph idx="1"/>
          </p:nvPr>
        </p:nvSpPr>
        <p:spPr>
          <a:xfrm>
            <a:off x="-1" y="1871937"/>
            <a:ext cx="7961773" cy="4857337"/>
          </a:xfrm>
        </p:spPr>
        <p:txBody>
          <a:bodyPr anchor="t">
            <a:normAutofit fontScale="92500" lnSpcReduction="10000"/>
          </a:bodyPr>
          <a:lstStyle/>
          <a:p>
            <a:r>
              <a:rPr lang="it-IT" sz="1000" dirty="0">
                <a:latin typeface="Coolvetica Rg" panose="020B0603030602020004" pitchFamily="34" charset="0"/>
              </a:rPr>
              <a:t>14.1 Entro il 2025, prevenire e ridurre in modo significativo l'inquinamento marino di tutti i tipi, in particolare quello proveniente dalle attività terrestri, compresi i rifiuti marini e l'inquinamento delle acque da parte dei nutrienti</a:t>
            </a:r>
          </a:p>
          <a:p>
            <a:r>
              <a:rPr lang="it-IT" sz="1000" dirty="0">
                <a:latin typeface="Coolvetica Rg" panose="020B0603030602020004" pitchFamily="34" charset="0"/>
              </a:rPr>
              <a:t>14.2 Entro il 2020 gestire e proteggere in modo sostenibile gli ecosistemi marini e costieri per evitare impatti negativi significativi, anche rafforzando la loro capacità di recupero e agendo per il loro ripristino, al fine di ottenere oceani sani e produttivi</a:t>
            </a:r>
          </a:p>
          <a:p>
            <a:r>
              <a:rPr lang="it-IT" sz="1000" dirty="0">
                <a:latin typeface="Coolvetica Rg" panose="020B0603030602020004" pitchFamily="34" charset="0"/>
              </a:rPr>
              <a:t>14.3 Ridurre al minimo e affrontare gli effetti dell'acidificazione degli oceani anche attraverso una maggiore cooperazione scientifica a tutti i livelli</a:t>
            </a:r>
          </a:p>
          <a:p>
            <a:r>
              <a:rPr lang="it-IT" sz="1000" dirty="0">
                <a:latin typeface="Coolvetica Rg" panose="020B0603030602020004" pitchFamily="34" charset="0"/>
              </a:rPr>
              <a:t>14.4 Entro il 2020, regolare efficacemente la raccolta e porre fine alla pesca eccessiva, la pesca illegale, quella non dichiarata e non regolamentata e alle pratiche di pesca distruttive, e mettere in atto i piani di gestione su base scientifica, al fine di ricostituire gli stock ittici nel più breve tempo possibile, almeno a livelli in grado di produrre il rendimento massimo sostenibile come determinato dalle loro caratteristiche biologiche</a:t>
            </a:r>
          </a:p>
          <a:p>
            <a:r>
              <a:rPr lang="it-IT" sz="1000" dirty="0">
                <a:latin typeface="Coolvetica Rg" panose="020B0603030602020004" pitchFamily="34" charset="0"/>
              </a:rPr>
              <a:t>14.5 Entro il 2020, proteggere almeno il 10 per cento delle zone costiere e marine, coerenti con il diritto nazionale e internazionale e sulla base delle migliori informazioni scientifiche disponibili</a:t>
            </a:r>
          </a:p>
          <a:p>
            <a:r>
              <a:rPr lang="it-IT" sz="1000" dirty="0">
                <a:latin typeface="Coolvetica Rg" panose="020B0603030602020004" pitchFamily="34" charset="0"/>
              </a:rPr>
              <a:t>14.6 Entro il 2020, vietare quelle forme di sovvenzioni alla pesca che contribuiscono all’eccesso di capacità e alla pesca eccessiva, eliminare i sussidi che contribuiscono alla pesca illegale, non dichiarata e non regolamentata e astenersi dall'introdurre nuove sovvenzioni di questo tipo, riconoscendo che un trattamento speciale e differenziato adeguato ed efficace per i paesi in via di sviluppo e i paesi meno sviluppati dovrebbe essere parte integrante del negoziato sui sussidi alla pesca dell’Organizzazione Mondiale del Commercio</a:t>
            </a:r>
          </a:p>
          <a:p>
            <a:r>
              <a:rPr lang="it-IT" sz="1000" dirty="0">
                <a:latin typeface="Coolvetica Rg" panose="020B0603030602020004" pitchFamily="34" charset="0"/>
              </a:rPr>
              <a:t>14.7 Entro il 2030, aumentare i benefici economici derivanti dall'uso sostenibile delle risorse marine per i piccoli Stati insulari e i paesi meno sviluppati, anche mediante la gestione sostenibile della pesca, dell'acquacoltura e del turismo</a:t>
            </a:r>
          </a:p>
          <a:p>
            <a:r>
              <a:rPr lang="it-IT" sz="1000" dirty="0">
                <a:latin typeface="Coolvetica Rg" panose="020B0603030602020004" pitchFamily="34" charset="0"/>
              </a:rPr>
              <a:t>14.a Aumentare le conoscenze scientifiche, sviluppare la capacità di ricerca e di trasferimento di tecnologia marina, tenendo conto dei criteri e delle linee guida della Commissione Oceanografica Intergovernativa sul trasferimento di tecnologia marina, al fine di migliorare la salute degli oceani e migliorare il contributo della biodiversità marina per lo sviluppo dei paesi in via di sviluppo, in particolare i piccoli Stati insulari in via di sviluppo e i paesi meno sviluppati</a:t>
            </a:r>
          </a:p>
          <a:p>
            <a:r>
              <a:rPr lang="it-IT" sz="1000" dirty="0">
                <a:latin typeface="Coolvetica Rg" panose="020B0603030602020004" pitchFamily="34" charset="0"/>
              </a:rPr>
              <a:t>14.b Assicurare ai piccoli pescatori artigianali l’accesso alle risorse e ai mercati marini</a:t>
            </a:r>
          </a:p>
          <a:p>
            <a:r>
              <a:rPr lang="it-IT" sz="1000" dirty="0">
                <a:latin typeface="Coolvetica Rg" panose="020B0603030602020004" pitchFamily="34" charset="0"/>
              </a:rPr>
              <a:t>14.c Migliorare la conservazione e l'uso sostenibile degli oceani e delle loro risorse tramite l’applicazione del diritto internazionale, che si riflette nell’UNCLOS, che fornisce il quadro giuridico per l'utilizzo e la conservazione sostenibile degli oceani e delle loro risorse, come ricordato al punto 158 de “Il futuro che vogliamo</a:t>
            </a:r>
            <a:r>
              <a:rPr lang="it-IT" sz="800" dirty="0">
                <a:latin typeface="Coolvetica Rg" panose="020B0603030602020004" pitchFamily="34" charset="0"/>
              </a:rPr>
              <a:t>”</a:t>
            </a:r>
            <a:endParaRPr lang="en-US" sz="800" dirty="0">
              <a:latin typeface="Coolvetica Rg" panose="020B0603030602020004" pitchFamily="34" charset="0"/>
            </a:endParaRPr>
          </a:p>
        </p:txBody>
      </p:sp>
      <p:pic>
        <p:nvPicPr>
          <p:cNvPr id="4" name="Segnaposto contenuto 3">
            <a:extLst>
              <a:ext uri="{FF2B5EF4-FFF2-40B4-BE49-F238E27FC236}">
                <a16:creationId xmlns:a16="http://schemas.microsoft.com/office/drawing/2014/main" id="{107E1937-4D2D-4079-A4E3-0C44C0DCAB1D}"/>
              </a:ext>
            </a:extLst>
          </p:cNvPr>
          <p:cNvPicPr>
            <a:picLocks noChangeAspect="1"/>
          </p:cNvPicPr>
          <p:nvPr/>
        </p:nvPicPr>
        <p:blipFill rotWithShape="1">
          <a:blip r:embed="rId2"/>
          <a:srcRect r="3794" b="-1"/>
          <a:stretch/>
        </p:blipFill>
        <p:spPr>
          <a:xfrm>
            <a:off x="7961773" y="2067343"/>
            <a:ext cx="3941064" cy="4096512"/>
          </a:xfrm>
          <a:prstGeom prst="rect">
            <a:avLst/>
          </a:prstGeom>
        </p:spPr>
      </p:pic>
    </p:spTree>
    <p:extLst>
      <p:ext uri="{BB962C8B-B14F-4D97-AF65-F5344CB8AC3E}">
        <p14:creationId xmlns:p14="http://schemas.microsoft.com/office/powerpoint/2010/main" val="39797495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pageCurlDouble"/>
      </p:transition>
    </mc:Choice>
    <mc:Fallback xmlns="">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6F3E239-C761-467D-A0AB-0EBAB8DADCF8}"/>
              </a:ext>
            </a:extLst>
          </p:cNvPr>
          <p:cNvSpPr>
            <a:spLocks noGrp="1"/>
          </p:cNvSpPr>
          <p:nvPr>
            <p:ph type="title"/>
          </p:nvPr>
        </p:nvSpPr>
        <p:spPr>
          <a:xfrm>
            <a:off x="754601" y="365125"/>
            <a:ext cx="10662081" cy="1410409"/>
          </a:xfrm>
          <a:solidFill>
            <a:schemeClr val="bg1"/>
          </a:solidFill>
          <a:ln>
            <a:solidFill>
              <a:schemeClr val="tx1"/>
            </a:solidFill>
          </a:ln>
        </p:spPr>
        <p:txBody>
          <a:bodyPr/>
          <a:lstStyle/>
          <a:p>
            <a:pPr algn="ctr"/>
            <a:r>
              <a:rPr lang="it-IT" dirty="0"/>
              <a:t>Vita Sott’Acqua</a:t>
            </a:r>
            <a:endParaRPr lang="en-US" dirty="0"/>
          </a:p>
        </p:txBody>
      </p:sp>
      <p:pic>
        <p:nvPicPr>
          <p:cNvPr id="5" name="Segnaposto contenuto 4" descr="Pesce con riempimento a tinta unita">
            <a:extLst>
              <a:ext uri="{FF2B5EF4-FFF2-40B4-BE49-F238E27FC236}">
                <a16:creationId xmlns:a16="http://schemas.microsoft.com/office/drawing/2014/main" id="{B05BAB88-FD20-4C53-B6EC-6E8A0FFBC5F0}"/>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10002916" y="628615"/>
            <a:ext cx="883425" cy="883425"/>
          </a:xfrm>
        </p:spPr>
      </p:pic>
      <p:pic>
        <p:nvPicPr>
          <p:cNvPr id="7" name="Elemento grafico 6" descr="Pesce pagliaccio con riempimento a tinta unita">
            <a:extLst>
              <a:ext uri="{FF2B5EF4-FFF2-40B4-BE49-F238E27FC236}">
                <a16:creationId xmlns:a16="http://schemas.microsoft.com/office/drawing/2014/main" id="{08D8F453-A688-475F-BAA5-37B6646D1C36}"/>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589150" y="628616"/>
            <a:ext cx="883425" cy="883425"/>
          </a:xfrm>
          <a:prstGeom prst="rect">
            <a:avLst/>
          </a:prstGeom>
        </p:spPr>
      </p:pic>
      <p:pic>
        <p:nvPicPr>
          <p:cNvPr id="8" name="Immagine 7">
            <a:extLst>
              <a:ext uri="{FF2B5EF4-FFF2-40B4-BE49-F238E27FC236}">
                <a16:creationId xmlns:a16="http://schemas.microsoft.com/office/drawing/2014/main" id="{5F18DF0C-26C7-48EE-B96D-2F37722B8434}"/>
              </a:ext>
            </a:extLst>
          </p:cNvPr>
          <p:cNvPicPr>
            <a:picLocks noChangeAspect="1"/>
          </p:cNvPicPr>
          <p:nvPr/>
        </p:nvPicPr>
        <p:blipFill>
          <a:blip r:embed="rId6"/>
          <a:stretch>
            <a:fillRect/>
          </a:stretch>
        </p:blipFill>
        <p:spPr>
          <a:xfrm>
            <a:off x="1305659" y="628043"/>
            <a:ext cx="883997" cy="883997"/>
          </a:xfrm>
          <a:prstGeom prst="rect">
            <a:avLst/>
          </a:prstGeom>
        </p:spPr>
      </p:pic>
      <p:pic>
        <p:nvPicPr>
          <p:cNvPr id="9" name="Immagine 8">
            <a:extLst>
              <a:ext uri="{FF2B5EF4-FFF2-40B4-BE49-F238E27FC236}">
                <a16:creationId xmlns:a16="http://schemas.microsoft.com/office/drawing/2014/main" id="{8F950BB9-25C0-4CC6-888B-EDC3B2FEFD69}"/>
              </a:ext>
            </a:extLst>
          </p:cNvPr>
          <p:cNvPicPr>
            <a:picLocks noChangeAspect="1"/>
          </p:cNvPicPr>
          <p:nvPr/>
        </p:nvPicPr>
        <p:blipFill>
          <a:blip r:embed="rId7"/>
          <a:stretch>
            <a:fillRect/>
          </a:stretch>
        </p:blipFill>
        <p:spPr>
          <a:xfrm>
            <a:off x="2718854" y="618518"/>
            <a:ext cx="883997" cy="883997"/>
          </a:xfrm>
          <a:prstGeom prst="rect">
            <a:avLst/>
          </a:prstGeom>
        </p:spPr>
      </p:pic>
      <p:sp>
        <p:nvSpPr>
          <p:cNvPr id="10" name="Rettangolo 9">
            <a:extLst>
              <a:ext uri="{FF2B5EF4-FFF2-40B4-BE49-F238E27FC236}">
                <a16:creationId xmlns:a16="http://schemas.microsoft.com/office/drawing/2014/main" id="{8ADD1F7D-CD4F-497B-B46E-DB6605F12E57}"/>
              </a:ext>
            </a:extLst>
          </p:cNvPr>
          <p:cNvSpPr/>
          <p:nvPr/>
        </p:nvSpPr>
        <p:spPr>
          <a:xfrm>
            <a:off x="754602" y="2076450"/>
            <a:ext cx="5122416" cy="43053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Entro il 2O25 si vuole prevenire e ridurre l’inquinamento marino, per preservare e sfruttare responsabilmente gli oceani in modo durevole</a:t>
            </a:r>
            <a:endParaRPr lang="en-US" dirty="0">
              <a:solidFill>
                <a:schemeClr val="tx1"/>
              </a:solidFill>
              <a:latin typeface="Coolvetica Rg" panose="020B0603030602020004" pitchFamily="34" charset="0"/>
            </a:endParaRPr>
          </a:p>
        </p:txBody>
      </p:sp>
      <p:pic>
        <p:nvPicPr>
          <p:cNvPr id="11" name="Immagine 10">
            <a:extLst>
              <a:ext uri="{FF2B5EF4-FFF2-40B4-BE49-F238E27FC236}">
                <a16:creationId xmlns:a16="http://schemas.microsoft.com/office/drawing/2014/main" id="{24412770-1EF7-4034-8D00-F93A4FDEDC95}"/>
              </a:ext>
            </a:extLst>
          </p:cNvPr>
          <p:cNvPicPr>
            <a:picLocks noChangeAspect="1"/>
          </p:cNvPicPr>
          <p:nvPr/>
        </p:nvPicPr>
        <p:blipFill rotWithShape="1">
          <a:blip r:embed="rId8"/>
          <a:srcRect t="29150" r="369"/>
          <a:stretch/>
        </p:blipFill>
        <p:spPr>
          <a:xfrm>
            <a:off x="5912995" y="1850282"/>
            <a:ext cx="5352310" cy="4757635"/>
          </a:xfrm>
          <a:prstGeom prst="rect">
            <a:avLst/>
          </a:prstGeom>
        </p:spPr>
      </p:pic>
    </p:spTree>
    <p:extLst>
      <p:ext uri="{BB962C8B-B14F-4D97-AF65-F5344CB8AC3E}">
        <p14:creationId xmlns:p14="http://schemas.microsoft.com/office/powerpoint/2010/main" val="14623298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10">
            <a:extLst>
              <a:ext uri="{FF2B5EF4-FFF2-40B4-BE49-F238E27FC236}">
                <a16:creationId xmlns:a16="http://schemas.microsoft.com/office/drawing/2014/main" id="{4BCB9E0F-80B4-4BE1-A13D-A796E8186083}"/>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CE37A422-0884-4C34-B548-36565AB02856}"/>
              </a:ext>
            </a:extLst>
          </p:cNvPr>
          <p:cNvSpPr>
            <a:spLocks noGrp="1"/>
          </p:cNvSpPr>
          <p:nvPr>
            <p:ph type="title"/>
          </p:nvPr>
        </p:nvSpPr>
        <p:spPr>
          <a:xfrm>
            <a:off x="572493" y="238539"/>
            <a:ext cx="11047013" cy="1434415"/>
          </a:xfrm>
        </p:spPr>
        <p:txBody>
          <a:bodyPr anchor="b">
            <a:normAutofit/>
          </a:bodyPr>
          <a:lstStyle/>
          <a:p>
            <a:r>
              <a:rPr lang="it-IT" sz="7200"/>
              <a:t>Life on Land</a:t>
            </a:r>
            <a:endParaRPr lang="en-US" sz="7200"/>
          </a:p>
        </p:txBody>
      </p:sp>
      <p:sp>
        <p:nvSpPr>
          <p:cNvPr id="24"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5DBA48"/>
          </a:solidFill>
          <a:ln w="38100" cap="rnd">
            <a:solidFill>
              <a:srgbClr val="5DBA48"/>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8CFE8501-0744-433D-8EC2-194C6D9DAC8C}"/>
              </a:ext>
            </a:extLst>
          </p:cNvPr>
          <p:cNvPicPr>
            <a:picLocks noChangeAspect="1"/>
          </p:cNvPicPr>
          <p:nvPr/>
        </p:nvPicPr>
        <p:blipFill rotWithShape="1">
          <a:blip r:embed="rId2"/>
          <a:srcRect r="3152" b="-1"/>
          <a:stretch/>
        </p:blipFill>
        <p:spPr>
          <a:xfrm>
            <a:off x="110853" y="2071315"/>
            <a:ext cx="3941064" cy="4096511"/>
          </a:xfrm>
          <a:prstGeom prst="rect">
            <a:avLst/>
          </a:prstGeom>
        </p:spPr>
      </p:pic>
      <p:sp>
        <p:nvSpPr>
          <p:cNvPr id="25" name="Content Placeholder 7">
            <a:extLst>
              <a:ext uri="{FF2B5EF4-FFF2-40B4-BE49-F238E27FC236}">
                <a16:creationId xmlns:a16="http://schemas.microsoft.com/office/drawing/2014/main" id="{7B109552-4509-480A-AA94-E5E9072D298D}"/>
              </a:ext>
            </a:extLst>
          </p:cNvPr>
          <p:cNvSpPr>
            <a:spLocks noGrp="1"/>
          </p:cNvSpPr>
          <p:nvPr>
            <p:ph idx="1"/>
          </p:nvPr>
        </p:nvSpPr>
        <p:spPr>
          <a:xfrm>
            <a:off x="4051917" y="2071316"/>
            <a:ext cx="8029229" cy="4458295"/>
          </a:xfrm>
        </p:spPr>
        <p:txBody>
          <a:bodyPr anchor="t">
            <a:normAutofit lnSpcReduction="10000"/>
          </a:bodyPr>
          <a:lstStyle/>
          <a:p>
            <a:r>
              <a:rPr lang="it-IT" sz="800" dirty="0">
                <a:latin typeface="Coolvetica Rg" panose="020B0603030602020004" pitchFamily="34" charset="0"/>
              </a:rPr>
              <a:t>15.1 Entro il 2020, garantire la conservazione, il ripristino e l'uso sostenibile degli ecosistemi di acqua dolce terrestri e nell’entroterra e dei loro servizi, in particolare le foreste, le zone umide, le montagne e le zone aride, in linea con gli obblighi derivanti dagli accordi internazionali</a:t>
            </a:r>
          </a:p>
          <a:p>
            <a:r>
              <a:rPr lang="it-IT" sz="800" dirty="0">
                <a:latin typeface="Coolvetica Rg" panose="020B0603030602020004" pitchFamily="34" charset="0"/>
              </a:rPr>
              <a:t>15.2 Entro il 2020, promuovere l'attuazione di una gestione sostenibile di tutti i tipi di foreste, fermare la deforestazione, promuovere il ripristino delle foreste degradate e aumentare notevolmente l’</a:t>
            </a:r>
            <a:r>
              <a:rPr lang="it-IT" sz="800" dirty="0" err="1">
                <a:latin typeface="Coolvetica Rg" panose="020B0603030602020004" pitchFamily="34" charset="0"/>
              </a:rPr>
              <a:t>afforestazione</a:t>
            </a:r>
            <a:r>
              <a:rPr lang="it-IT" sz="800" dirty="0">
                <a:latin typeface="Coolvetica Rg" panose="020B0603030602020004" pitchFamily="34" charset="0"/>
              </a:rPr>
              <a:t> e riforestazione a livello globale</a:t>
            </a:r>
          </a:p>
          <a:p>
            <a:r>
              <a:rPr lang="it-IT" sz="800" dirty="0">
                <a:latin typeface="Coolvetica Rg" panose="020B0603030602020004" pitchFamily="34" charset="0"/>
              </a:rPr>
              <a:t>15.3 Entro il 2030, combattere la desertificazione, ripristinare i terreni degradati ed il suolo, compresi i terreni colpiti da desertificazione, siccità e inondazioni, e sforzarsi di realizzare un mondo senza degrado del terreno</a:t>
            </a:r>
          </a:p>
          <a:p>
            <a:r>
              <a:rPr lang="it-IT" sz="800" dirty="0">
                <a:latin typeface="Coolvetica Rg" panose="020B0603030602020004" pitchFamily="34" charset="0"/>
              </a:rPr>
              <a:t>15.4 Entro il 2030, garantire la conservazione degli ecosistemi montani, compresa la loro biodiversità, al fine di migliorare la loro capacità di fornire prestazioni che sono essenziali per lo sviluppo sostenibile</a:t>
            </a:r>
          </a:p>
          <a:p>
            <a:r>
              <a:rPr lang="it-IT" sz="800" dirty="0">
                <a:latin typeface="Coolvetica Rg" panose="020B0603030602020004" pitchFamily="34" charset="0"/>
              </a:rPr>
              <a:t>15.5 Adottare misure urgenti e significative per ridurre il degrado degli habitat naturali, arrestare la perdita di biodiversità e, entro il 2020, proteggere e prevenire l'estinzione delle specie minacciate</a:t>
            </a:r>
          </a:p>
          <a:p>
            <a:r>
              <a:rPr lang="it-IT" sz="800" dirty="0">
                <a:latin typeface="Coolvetica Rg" panose="020B0603030602020004" pitchFamily="34" charset="0"/>
              </a:rPr>
              <a:t>15.6 Promuovere la condivisione giusta ed equa dei benefici derivanti dall'utilizzo delle risorse genetiche e promuovere l'accesso adeguato a tali risorse, come concordato a livello internazionale</a:t>
            </a:r>
          </a:p>
          <a:p>
            <a:r>
              <a:rPr lang="it-IT" sz="800" dirty="0">
                <a:latin typeface="Coolvetica Rg" panose="020B0603030602020004" pitchFamily="34" charset="0"/>
              </a:rPr>
              <a:t>15.7 Adottare misure urgenti per porre fine al bracconaggio ed al traffico di specie di flora e fauna protette e affrontare sia la domanda che l'offerta di prodotti della fauna selvatica illegali</a:t>
            </a:r>
          </a:p>
          <a:p>
            <a:r>
              <a:rPr lang="it-IT" sz="800" dirty="0">
                <a:latin typeface="Coolvetica Rg" panose="020B0603030602020004" pitchFamily="34" charset="0"/>
              </a:rPr>
              <a:t>15.8 Entro il 2020, adottare misure per prevenire l'introduzione e ridurre significativamente l'impatto delle specie alloctone (aliene) invasive sulla terra e sugli ecosistemi d’acqua e controllare o eradicare le specie prioritarie</a:t>
            </a:r>
          </a:p>
          <a:p>
            <a:r>
              <a:rPr lang="it-IT" sz="800" dirty="0">
                <a:latin typeface="Coolvetica Rg" panose="020B0603030602020004" pitchFamily="34" charset="0"/>
              </a:rPr>
              <a:t>15.9 Entro il 2020, integrare i valori di ecosistema e di biodiversità nella pianificazione nazionale e locale, nei processi di sviluppo, nelle strategie di riduzione della povertà e account nella contabilità</a:t>
            </a:r>
          </a:p>
          <a:p>
            <a:r>
              <a:rPr lang="it-IT" sz="800" dirty="0">
                <a:latin typeface="Coolvetica Rg" panose="020B0603030602020004" pitchFamily="34" charset="0"/>
              </a:rPr>
              <a:t>15.a Mobilitare ed aumentare sensibilmente le risorse finanziarie da tutte le fonti per conservare e utilizzare in modo durevole biodiversità ed ecosistemi</a:t>
            </a:r>
          </a:p>
          <a:p>
            <a:r>
              <a:rPr lang="it-IT" sz="800" dirty="0">
                <a:latin typeface="Coolvetica Rg" panose="020B0603030602020004" pitchFamily="34" charset="0"/>
              </a:rPr>
              <a:t>15.b Mobilitare risorse significative da tutte le fonti e a tutti i livelli per finanziare la gestione sostenibile delle foreste e fornire adeguati incentivi ai paesi in via di sviluppo per far progredire tale gestione, anche per quanto riguarda la conservazione e la riforestazione</a:t>
            </a:r>
          </a:p>
          <a:p>
            <a:r>
              <a:rPr lang="it-IT" sz="800" dirty="0">
                <a:latin typeface="Coolvetica Rg" panose="020B0603030602020004" pitchFamily="34" charset="0"/>
              </a:rPr>
              <a:t>15.c Migliorare il sostegno globale per gli sforzi a combattere il bracconaggio e il traffico di specie protette, anche aumentando la capacità delle comunità locali di perseguire opportunità di sostentamento sostenibili</a:t>
            </a:r>
            <a:endParaRPr lang="en-US" sz="800" dirty="0">
              <a:latin typeface="Coolvetica Rg" panose="020B0603030602020004" pitchFamily="34" charset="0"/>
            </a:endParaRPr>
          </a:p>
        </p:txBody>
      </p:sp>
    </p:spTree>
    <p:extLst>
      <p:ext uri="{BB962C8B-B14F-4D97-AF65-F5344CB8AC3E}">
        <p14:creationId xmlns:p14="http://schemas.microsoft.com/office/powerpoint/2010/main" val="1496606613"/>
      </p:ext>
    </p:extLst>
  </p:cSld>
  <p:clrMapOvr>
    <a:masterClrMapping/>
  </p:clrMapOvr>
  <mc:AlternateContent xmlns:mc="http://schemas.openxmlformats.org/markup-compatibility/2006" xmlns:p14="http://schemas.microsoft.com/office/powerpoint/2010/main">
    <mc:Choice Requires="p14">
      <p:transition spd="slow" p14:dur="3000">
        <p:comb/>
      </p:transition>
    </mc:Choice>
    <mc:Fallback xmlns="">
      <p:transition spd="slow">
        <p:comb/>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0704827-102B-4C95-9819-34AF0933AA65}"/>
              </a:ext>
            </a:extLst>
          </p:cNvPr>
          <p:cNvSpPr>
            <a:spLocks noGrp="1"/>
          </p:cNvSpPr>
          <p:nvPr>
            <p:ph type="title"/>
          </p:nvPr>
        </p:nvSpPr>
        <p:spPr>
          <a:xfrm>
            <a:off x="763479" y="365125"/>
            <a:ext cx="10670959" cy="1463675"/>
          </a:xfrm>
          <a:solidFill>
            <a:schemeClr val="bg1"/>
          </a:solidFill>
          <a:ln>
            <a:solidFill>
              <a:schemeClr val="tx1"/>
            </a:solidFill>
          </a:ln>
        </p:spPr>
        <p:txBody>
          <a:bodyPr/>
          <a:lstStyle/>
          <a:p>
            <a:pPr algn="ctr"/>
            <a:r>
              <a:rPr lang="it-IT" dirty="0"/>
              <a:t>Vita sulla Terra</a:t>
            </a:r>
            <a:endParaRPr lang="en-US" dirty="0"/>
          </a:p>
        </p:txBody>
      </p:sp>
      <p:pic>
        <p:nvPicPr>
          <p:cNvPr id="5" name="Segnaposto contenuto 4" descr="Koala con riempimento a tinta unita">
            <a:extLst>
              <a:ext uri="{FF2B5EF4-FFF2-40B4-BE49-F238E27FC236}">
                <a16:creationId xmlns:a16="http://schemas.microsoft.com/office/drawing/2014/main" id="{1A780F73-61B0-47FE-9F13-C059FBD96B2A}"/>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9839325" y="621892"/>
            <a:ext cx="812025" cy="812025"/>
          </a:xfrm>
        </p:spPr>
      </p:pic>
      <p:pic>
        <p:nvPicPr>
          <p:cNvPr id="7" name="Elemento grafico 6" descr="Abete con riempimento a tinta unita">
            <a:extLst>
              <a:ext uri="{FF2B5EF4-FFF2-40B4-BE49-F238E27FC236}">
                <a16:creationId xmlns:a16="http://schemas.microsoft.com/office/drawing/2014/main" id="{56121ABB-0CA0-4A22-AEE7-DA2E2D84BF47}"/>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8655825" y="621893"/>
            <a:ext cx="812025" cy="812025"/>
          </a:xfrm>
          <a:prstGeom prst="rect">
            <a:avLst/>
          </a:prstGeom>
        </p:spPr>
      </p:pic>
      <p:pic>
        <p:nvPicPr>
          <p:cNvPr id="8" name="Immagine 7">
            <a:extLst>
              <a:ext uri="{FF2B5EF4-FFF2-40B4-BE49-F238E27FC236}">
                <a16:creationId xmlns:a16="http://schemas.microsoft.com/office/drawing/2014/main" id="{31735C4F-EBCD-4424-9533-54FAEE377BF6}"/>
              </a:ext>
            </a:extLst>
          </p:cNvPr>
          <p:cNvPicPr>
            <a:picLocks noChangeAspect="1"/>
          </p:cNvPicPr>
          <p:nvPr/>
        </p:nvPicPr>
        <p:blipFill>
          <a:blip r:embed="rId6"/>
          <a:stretch>
            <a:fillRect/>
          </a:stretch>
        </p:blipFill>
        <p:spPr>
          <a:xfrm>
            <a:off x="1540650" y="623079"/>
            <a:ext cx="810838" cy="810838"/>
          </a:xfrm>
          <a:prstGeom prst="rect">
            <a:avLst/>
          </a:prstGeom>
        </p:spPr>
      </p:pic>
      <p:pic>
        <p:nvPicPr>
          <p:cNvPr id="9" name="Immagine 8">
            <a:extLst>
              <a:ext uri="{FF2B5EF4-FFF2-40B4-BE49-F238E27FC236}">
                <a16:creationId xmlns:a16="http://schemas.microsoft.com/office/drawing/2014/main" id="{B2E8EEF3-7A0D-4786-806E-F7F61F49E297}"/>
              </a:ext>
            </a:extLst>
          </p:cNvPr>
          <p:cNvPicPr>
            <a:picLocks noChangeAspect="1"/>
          </p:cNvPicPr>
          <p:nvPr/>
        </p:nvPicPr>
        <p:blipFill>
          <a:blip r:embed="rId7"/>
          <a:stretch>
            <a:fillRect/>
          </a:stretch>
        </p:blipFill>
        <p:spPr>
          <a:xfrm>
            <a:off x="2725338" y="623079"/>
            <a:ext cx="810838" cy="810838"/>
          </a:xfrm>
          <a:prstGeom prst="rect">
            <a:avLst/>
          </a:prstGeom>
        </p:spPr>
      </p:pic>
      <p:sp>
        <p:nvSpPr>
          <p:cNvPr id="10" name="Rettangolo 9">
            <a:extLst>
              <a:ext uri="{FF2B5EF4-FFF2-40B4-BE49-F238E27FC236}">
                <a16:creationId xmlns:a16="http://schemas.microsoft.com/office/drawing/2014/main" id="{8257A352-FC92-4596-BA33-BA9DA18060F7}"/>
              </a:ext>
            </a:extLst>
          </p:cNvPr>
          <p:cNvSpPr/>
          <p:nvPr/>
        </p:nvSpPr>
        <p:spPr>
          <a:xfrm>
            <a:off x="887767" y="2148396"/>
            <a:ext cx="3790765" cy="391505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Anche questo è uno degli obiettivi più importanti, dato che cerca di preservare la vita terrestre e gli ecosistemi naturali, contrastare desertificazione, deforestazione e inquinamento. </a:t>
            </a:r>
            <a:endParaRPr lang="en-US" dirty="0">
              <a:solidFill>
                <a:schemeClr val="tx1"/>
              </a:solidFill>
              <a:latin typeface="Coolvetica Rg" panose="020B0603030602020004" pitchFamily="34" charset="0"/>
            </a:endParaRPr>
          </a:p>
        </p:txBody>
      </p:sp>
      <p:pic>
        <p:nvPicPr>
          <p:cNvPr id="11" name="Immagine 10">
            <a:extLst>
              <a:ext uri="{FF2B5EF4-FFF2-40B4-BE49-F238E27FC236}">
                <a16:creationId xmlns:a16="http://schemas.microsoft.com/office/drawing/2014/main" id="{6862223E-19D5-487F-BF9F-03629F98B744}"/>
              </a:ext>
            </a:extLst>
          </p:cNvPr>
          <p:cNvPicPr>
            <a:picLocks noChangeAspect="1"/>
          </p:cNvPicPr>
          <p:nvPr/>
        </p:nvPicPr>
        <p:blipFill rotWithShape="1">
          <a:blip r:embed="rId8"/>
          <a:srcRect l="32063" t="120" r="-585"/>
          <a:stretch/>
        </p:blipFill>
        <p:spPr>
          <a:xfrm>
            <a:off x="4678532" y="2148396"/>
            <a:ext cx="3772589" cy="3658284"/>
          </a:xfrm>
          <a:prstGeom prst="rect">
            <a:avLst/>
          </a:prstGeom>
        </p:spPr>
      </p:pic>
      <p:pic>
        <p:nvPicPr>
          <p:cNvPr id="12" name="Immagine 11">
            <a:extLst>
              <a:ext uri="{FF2B5EF4-FFF2-40B4-BE49-F238E27FC236}">
                <a16:creationId xmlns:a16="http://schemas.microsoft.com/office/drawing/2014/main" id="{CB4A601B-87A2-43A3-9D2B-62596334C43D}"/>
              </a:ext>
            </a:extLst>
          </p:cNvPr>
          <p:cNvPicPr>
            <a:picLocks noChangeAspect="1"/>
          </p:cNvPicPr>
          <p:nvPr/>
        </p:nvPicPr>
        <p:blipFill rotWithShape="1">
          <a:blip r:embed="rId9"/>
          <a:srcRect l="27620" b="106"/>
          <a:stretch/>
        </p:blipFill>
        <p:spPr>
          <a:xfrm>
            <a:off x="8507674" y="2148396"/>
            <a:ext cx="3534242" cy="3658284"/>
          </a:xfrm>
          <a:prstGeom prst="rect">
            <a:avLst/>
          </a:prstGeom>
        </p:spPr>
      </p:pic>
    </p:spTree>
    <p:extLst>
      <p:ext uri="{BB962C8B-B14F-4D97-AF65-F5344CB8AC3E}">
        <p14:creationId xmlns:p14="http://schemas.microsoft.com/office/powerpoint/2010/main" val="3573527664"/>
      </p:ext>
    </p:extLst>
  </p:cSld>
  <p:clrMapOvr>
    <a:masterClrMapping/>
  </p:clrMapOvr>
  <mc:AlternateContent xmlns:mc="http://schemas.openxmlformats.org/markup-compatibility/2006" xmlns:p14="http://schemas.microsoft.com/office/powerpoint/2010/main">
    <mc:Choice Requires="p14">
      <p:transition spd="slow" p14:dur="3000">
        <p14:gallery dir="r"/>
      </p:transition>
    </mc:Choice>
    <mc:Fallback xmlns="">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717C3C21-08B3-4DA8-A416-A9769A6877AB}"/>
              </a:ext>
            </a:extLst>
          </p:cNvPr>
          <p:cNvSpPr>
            <a:spLocks noGrp="1"/>
          </p:cNvSpPr>
          <p:nvPr>
            <p:ph type="title"/>
          </p:nvPr>
        </p:nvSpPr>
        <p:spPr>
          <a:xfrm>
            <a:off x="576072" y="238539"/>
            <a:ext cx="11018520" cy="1434415"/>
          </a:xfrm>
        </p:spPr>
        <p:txBody>
          <a:bodyPr anchor="b">
            <a:normAutofit/>
          </a:bodyPr>
          <a:lstStyle/>
          <a:p>
            <a:pPr>
              <a:lnSpc>
                <a:spcPct val="90000"/>
              </a:lnSpc>
            </a:pPr>
            <a:r>
              <a:rPr lang="it-IT" sz="4500"/>
              <a:t>Peace, Justice and Strong Institutions</a:t>
            </a:r>
            <a:endParaRPr lang="en-US" sz="4500"/>
          </a:p>
        </p:txBody>
      </p:sp>
      <p:sp>
        <p:nvSpPr>
          <p:cNvPr id="13"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1768B6"/>
          </a:solidFill>
          <a:ln w="38100" cap="rnd">
            <a:solidFill>
              <a:srgbClr val="1768B6"/>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Content Placeholder 7">
            <a:extLst>
              <a:ext uri="{FF2B5EF4-FFF2-40B4-BE49-F238E27FC236}">
                <a16:creationId xmlns:a16="http://schemas.microsoft.com/office/drawing/2014/main" id="{BA669B7F-90D7-4C28-B5AD-9F3BDB6881C1}"/>
              </a:ext>
            </a:extLst>
          </p:cNvPr>
          <p:cNvSpPr>
            <a:spLocks noGrp="1"/>
          </p:cNvSpPr>
          <p:nvPr>
            <p:ph idx="1"/>
          </p:nvPr>
        </p:nvSpPr>
        <p:spPr>
          <a:xfrm>
            <a:off x="106532" y="2071315"/>
            <a:ext cx="7501631" cy="4453771"/>
          </a:xfrm>
        </p:spPr>
        <p:txBody>
          <a:bodyPr anchor="t">
            <a:normAutofit lnSpcReduction="10000"/>
          </a:bodyPr>
          <a:lstStyle/>
          <a:p>
            <a:r>
              <a:rPr lang="it-IT" sz="1050" dirty="0">
                <a:latin typeface="Coolvetica Rg" panose="020B0603030602020004" pitchFamily="34" charset="0"/>
              </a:rPr>
              <a:t>16.1 Ridurre significativamente in ogni dove tutte le forme di violenza e i tassi di mortalità connessi</a:t>
            </a:r>
          </a:p>
          <a:p>
            <a:r>
              <a:rPr lang="it-IT" sz="1050" dirty="0">
                <a:latin typeface="Coolvetica Rg" panose="020B0603030602020004" pitchFamily="34" charset="0"/>
              </a:rPr>
              <a:t>16.2 Eliminare l'abuso, lo sfruttamento, il traffico e tutte le forme di violenza e tortura contro i bambini</a:t>
            </a:r>
          </a:p>
          <a:p>
            <a:r>
              <a:rPr lang="it-IT" sz="1050" dirty="0">
                <a:latin typeface="Coolvetica Rg" panose="020B0603030602020004" pitchFamily="34" charset="0"/>
              </a:rPr>
              <a:t>16.3 Promuovere lo stato di diritto a livello nazionale e internazionale e garantire parità di accesso alla giustizia per tutti</a:t>
            </a:r>
          </a:p>
          <a:p>
            <a:r>
              <a:rPr lang="it-IT" sz="1050" dirty="0">
                <a:latin typeface="Coolvetica Rg" panose="020B0603030602020004" pitchFamily="34" charset="0"/>
              </a:rPr>
              <a:t>16.4 Entro il 2030, ridurre in modo significativo i flussi finanziari e di armi illeciti, rafforzare il recupero e la restituzione dei beni rubati e combattere tutte le forme di criminalità organizzata</a:t>
            </a:r>
          </a:p>
          <a:p>
            <a:r>
              <a:rPr lang="it-IT" sz="1050" dirty="0">
                <a:latin typeface="Coolvetica Rg" panose="020B0603030602020004" pitchFamily="34" charset="0"/>
              </a:rPr>
              <a:t>16.5 Ridurre sostanzialmente la corruzione e la concussione in tutte le loro forme</a:t>
            </a:r>
          </a:p>
          <a:p>
            <a:r>
              <a:rPr lang="it-IT" sz="1050" dirty="0">
                <a:latin typeface="Coolvetica Rg" panose="020B0603030602020004" pitchFamily="34" charset="0"/>
              </a:rPr>
              <a:t>16.6 Sviluppare istituzioni efficaci, responsabili e trasparenti a tutti i livelli</a:t>
            </a:r>
          </a:p>
          <a:p>
            <a:r>
              <a:rPr lang="it-IT" sz="1050" dirty="0">
                <a:latin typeface="Coolvetica Rg" panose="020B0603030602020004" pitchFamily="34" charset="0"/>
              </a:rPr>
              <a:t>16.7 Assicurare un processo decisionale reattivo, inclusivo, partecipativo e rappresentativo a tutti i livelli</a:t>
            </a:r>
          </a:p>
          <a:p>
            <a:r>
              <a:rPr lang="it-IT" sz="1050" dirty="0">
                <a:latin typeface="Coolvetica Rg" panose="020B0603030602020004" pitchFamily="34" charset="0"/>
              </a:rPr>
              <a:t>16.8 Allargare e rafforzare la partecipazione dei paesi in via di sviluppo nelle istituzioni della governance globale</a:t>
            </a:r>
          </a:p>
          <a:p>
            <a:r>
              <a:rPr lang="it-IT" sz="1050" dirty="0">
                <a:latin typeface="Coolvetica Rg" panose="020B0603030602020004" pitchFamily="34" charset="0"/>
              </a:rPr>
              <a:t>16.9 Entro il 2030, fornire l'identità giuridica per tutti, compresa la registrazione delle nascite</a:t>
            </a:r>
          </a:p>
          <a:p>
            <a:r>
              <a:rPr lang="it-IT" sz="1050" dirty="0">
                <a:latin typeface="Coolvetica Rg" panose="020B0603030602020004" pitchFamily="34" charset="0"/>
              </a:rPr>
              <a:t>16.10 Garantire l'accesso del pubblico alle informazioni e proteggere le libertà fondamentali, in conformità con la legislazione nazionale e con gli accordi </a:t>
            </a:r>
            <a:r>
              <a:rPr lang="it-IT" sz="1050" dirty="0" err="1">
                <a:latin typeface="Coolvetica Rg" panose="020B0603030602020004" pitchFamily="34" charset="0"/>
              </a:rPr>
              <a:t>internazional</a:t>
            </a:r>
            <a:endParaRPr lang="it-IT" sz="1050" dirty="0">
              <a:latin typeface="Coolvetica Rg" panose="020B0603030602020004" pitchFamily="34" charset="0"/>
            </a:endParaRPr>
          </a:p>
          <a:p>
            <a:r>
              <a:rPr lang="it-IT" sz="1050" dirty="0">
                <a:latin typeface="Coolvetica Rg" panose="020B0603030602020004" pitchFamily="34" charset="0"/>
              </a:rPr>
              <a:t>16.a Rafforzare le istituzioni nazionali, anche attraverso la cooperazione internazionale, per costruire maggiore capacità a tutti i livelli, in particolare nei paesi in via di sviluppo, per prevenire la violenza e combattere il terrorismo e la criminalità</a:t>
            </a:r>
          </a:p>
          <a:p>
            <a:r>
              <a:rPr lang="it-IT" sz="1050" dirty="0">
                <a:latin typeface="Coolvetica Rg" panose="020B0603030602020004" pitchFamily="34" charset="0"/>
              </a:rPr>
              <a:t>16.b Promuovere e far rispettare le leggi e le politiche non discriminatorie per lo sviluppo sostenibile</a:t>
            </a:r>
            <a:endParaRPr lang="en-US" sz="1050" dirty="0">
              <a:latin typeface="Coolvetica Rg" panose="020B0603030602020004" pitchFamily="34" charset="0"/>
            </a:endParaRPr>
          </a:p>
        </p:txBody>
      </p:sp>
      <p:pic>
        <p:nvPicPr>
          <p:cNvPr id="4" name="Segnaposto contenuto 3">
            <a:extLst>
              <a:ext uri="{FF2B5EF4-FFF2-40B4-BE49-F238E27FC236}">
                <a16:creationId xmlns:a16="http://schemas.microsoft.com/office/drawing/2014/main" id="{B942E3D8-6455-490B-B94A-9889C550BFEA}"/>
              </a:ext>
            </a:extLst>
          </p:cNvPr>
          <p:cNvPicPr>
            <a:picLocks noChangeAspect="1"/>
          </p:cNvPicPr>
          <p:nvPr/>
        </p:nvPicPr>
        <p:blipFill rotWithShape="1">
          <a:blip r:embed="rId2"/>
          <a:srcRect r="3794" b="-1"/>
          <a:stretch/>
        </p:blipFill>
        <p:spPr>
          <a:xfrm>
            <a:off x="7675658" y="2093976"/>
            <a:ext cx="3941064" cy="4096512"/>
          </a:xfrm>
          <a:prstGeom prst="rect">
            <a:avLst/>
          </a:prstGeom>
        </p:spPr>
      </p:pic>
    </p:spTree>
    <p:extLst>
      <p:ext uri="{BB962C8B-B14F-4D97-AF65-F5344CB8AC3E}">
        <p14:creationId xmlns:p14="http://schemas.microsoft.com/office/powerpoint/2010/main" val="32006125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Single"/>
      </p:transition>
    </mc:Choice>
    <mc:Fallback xmlns="">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D3D48AA5-024F-4739-B975-CC9DE140A96C}"/>
              </a:ext>
            </a:extLst>
          </p:cNvPr>
          <p:cNvSpPr>
            <a:spLocks noGrp="1"/>
          </p:cNvSpPr>
          <p:nvPr>
            <p:ph type="title"/>
          </p:nvPr>
        </p:nvSpPr>
        <p:spPr>
          <a:xfrm>
            <a:off x="772357" y="365125"/>
            <a:ext cx="10644326" cy="1419287"/>
          </a:xfrm>
          <a:solidFill>
            <a:schemeClr val="bg1"/>
          </a:solidFill>
          <a:ln>
            <a:solidFill>
              <a:schemeClr val="tx1"/>
            </a:solidFill>
          </a:ln>
        </p:spPr>
        <p:txBody>
          <a:bodyPr/>
          <a:lstStyle/>
          <a:p>
            <a:pPr algn="ctr"/>
            <a:r>
              <a:rPr lang="it-IT" dirty="0"/>
              <a:t>Pace, Giustizia e Istituzioni Solide</a:t>
            </a:r>
            <a:endParaRPr lang="en-US" dirty="0"/>
          </a:p>
        </p:txBody>
      </p:sp>
      <p:sp>
        <p:nvSpPr>
          <p:cNvPr id="3" name="Segnaposto contenuto 2">
            <a:extLst>
              <a:ext uri="{FF2B5EF4-FFF2-40B4-BE49-F238E27FC236}">
                <a16:creationId xmlns:a16="http://schemas.microsoft.com/office/drawing/2014/main" id="{FF596666-AA44-4B49-83F5-B8AFFF0898A5}"/>
              </a:ext>
            </a:extLst>
          </p:cNvPr>
          <p:cNvSpPr>
            <a:spLocks noGrp="1"/>
          </p:cNvSpPr>
          <p:nvPr>
            <p:ph idx="1"/>
          </p:nvPr>
        </p:nvSpPr>
        <p:spPr>
          <a:xfrm>
            <a:off x="838200" y="1929384"/>
            <a:ext cx="4577179" cy="4251960"/>
          </a:xfrm>
        </p:spPr>
        <p:txBody>
          <a:bodyPr>
            <a:normAutofit lnSpcReduction="10000"/>
          </a:bodyPr>
          <a:lstStyle/>
          <a:p>
            <a:pPr marL="0" indent="0">
              <a:buNone/>
            </a:pPr>
            <a:r>
              <a:rPr lang="it-IT" dirty="0" smtClean="0">
                <a:latin typeface="Coolvetica Rg" panose="020B0603030602020004" pitchFamily="34" charset="0"/>
              </a:rPr>
              <a:t>Con questo </a:t>
            </a:r>
            <a:r>
              <a:rPr lang="it-IT">
                <a:latin typeface="Coolvetica Rg" panose="020B0603030602020004" pitchFamily="34" charset="0"/>
              </a:rPr>
              <a:t>obiettivo </a:t>
            </a:r>
            <a:r>
              <a:rPr lang="it-IT" smtClean="0">
                <a:latin typeface="Coolvetica Rg" panose="020B0603030602020004" pitchFamily="34" charset="0"/>
              </a:rPr>
              <a:t>si vogliono </a:t>
            </a:r>
            <a:r>
              <a:rPr lang="it-IT" dirty="0">
                <a:latin typeface="Coolvetica Rg" panose="020B0603030602020004" pitchFamily="34" charset="0"/>
              </a:rPr>
              <a:t>promuovere società più inclusive, giustizia più accessibile e istituzioni più responsabili. Si vogliono anche eliminare tutte le forme di violenza, abusi e traffici di persone, specialmente dei bambini</a:t>
            </a:r>
            <a:endParaRPr lang="en-US" dirty="0">
              <a:latin typeface="Coolvetica Rg" panose="020B0603030602020004" pitchFamily="34" charset="0"/>
            </a:endParaRPr>
          </a:p>
        </p:txBody>
      </p:sp>
      <p:pic>
        <p:nvPicPr>
          <p:cNvPr id="4" name="Immagine 3">
            <a:extLst>
              <a:ext uri="{FF2B5EF4-FFF2-40B4-BE49-F238E27FC236}">
                <a16:creationId xmlns:a16="http://schemas.microsoft.com/office/drawing/2014/main" id="{F98A5F6A-250A-4315-B94E-97C9479BE466}"/>
              </a:ext>
            </a:extLst>
          </p:cNvPr>
          <p:cNvPicPr>
            <a:picLocks noChangeAspect="1"/>
          </p:cNvPicPr>
          <p:nvPr/>
        </p:nvPicPr>
        <p:blipFill rotWithShape="1">
          <a:blip r:embed="rId2"/>
          <a:srcRect l="17318" t="14861" r="16681" b="17362"/>
          <a:stretch/>
        </p:blipFill>
        <p:spPr>
          <a:xfrm>
            <a:off x="6477000" y="1844674"/>
            <a:ext cx="3267075" cy="4648201"/>
          </a:xfrm>
          <a:prstGeom prst="rect">
            <a:avLst/>
          </a:prstGeom>
        </p:spPr>
      </p:pic>
    </p:spTree>
    <p:extLst>
      <p:ext uri="{BB962C8B-B14F-4D97-AF65-F5344CB8AC3E}">
        <p14:creationId xmlns:p14="http://schemas.microsoft.com/office/powerpoint/2010/main" val="3386346626"/>
      </p:ext>
    </p:extLst>
  </p:cSld>
  <p:clrMapOvr>
    <a:masterClrMapping/>
  </p:clrMapOvr>
  <mc:AlternateContent xmlns:mc="http://schemas.openxmlformats.org/markup-compatibility/2006" xmlns:p14="http://schemas.microsoft.com/office/powerpoint/2010/main">
    <mc:Choice Requires="p14">
      <p:transition spd="slow" p14:dur="3000">
        <p14:shred/>
      </p:transition>
    </mc:Choice>
    <mc:Fallback xmlns="">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2" name="Rectangle 11">
            <a:extLst>
              <a:ext uri="{FF2B5EF4-FFF2-40B4-BE49-F238E27FC236}">
                <a16:creationId xmlns:a16="http://schemas.microsoft.com/office/drawing/2014/main" id="{A6D37EE4-EA1B-46EE-A54B-5233C63C969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31953CD4-6173-4534-9CE3-10835A507458}"/>
              </a:ext>
            </a:extLst>
          </p:cNvPr>
          <p:cNvSpPr>
            <a:spLocks noGrp="1"/>
          </p:cNvSpPr>
          <p:nvPr>
            <p:ph type="title"/>
          </p:nvPr>
        </p:nvSpPr>
        <p:spPr>
          <a:xfrm>
            <a:off x="106532" y="238539"/>
            <a:ext cx="12304451" cy="1434415"/>
          </a:xfrm>
        </p:spPr>
        <p:txBody>
          <a:bodyPr anchor="b">
            <a:normAutofit fontScale="90000"/>
          </a:bodyPr>
          <a:lstStyle/>
          <a:p>
            <a:r>
              <a:rPr lang="it-IT" sz="7200" dirty="0"/>
              <a:t>Partnership for the Goals (1/2)</a:t>
            </a:r>
            <a:endParaRPr lang="en-US" sz="7200" dirty="0"/>
          </a:p>
        </p:txBody>
      </p:sp>
      <p:sp>
        <p:nvSpPr>
          <p:cNvPr id="14"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245B8C"/>
          </a:solidFill>
          <a:ln w="38100" cap="rnd">
            <a:solidFill>
              <a:srgbClr val="245B8C"/>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a:extLst>
              <a:ext uri="{FF2B5EF4-FFF2-40B4-BE49-F238E27FC236}">
                <a16:creationId xmlns:a16="http://schemas.microsoft.com/office/drawing/2014/main" id="{AE23B3EE-D9C1-4342-A2A8-1E563B69195E}"/>
              </a:ext>
            </a:extLst>
          </p:cNvPr>
          <p:cNvPicPr>
            <a:picLocks noChangeAspect="1"/>
          </p:cNvPicPr>
          <p:nvPr/>
        </p:nvPicPr>
        <p:blipFill rotWithShape="1">
          <a:blip r:embed="rId2"/>
          <a:srcRect l="418" r="5323"/>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9" name="Content Placeholder 8">
            <a:extLst>
              <a:ext uri="{FF2B5EF4-FFF2-40B4-BE49-F238E27FC236}">
                <a16:creationId xmlns:a16="http://schemas.microsoft.com/office/drawing/2014/main" id="{8B8FA909-BC70-42ED-9775-95CF1F0D96F9}"/>
              </a:ext>
            </a:extLst>
          </p:cNvPr>
          <p:cNvSpPr>
            <a:spLocks noGrp="1"/>
          </p:cNvSpPr>
          <p:nvPr>
            <p:ph idx="1"/>
          </p:nvPr>
        </p:nvSpPr>
        <p:spPr>
          <a:xfrm>
            <a:off x="4905955" y="2071316"/>
            <a:ext cx="6713552" cy="4114800"/>
          </a:xfrm>
        </p:spPr>
        <p:txBody>
          <a:bodyPr anchor="t">
            <a:noAutofit/>
          </a:bodyPr>
          <a:lstStyle/>
          <a:p>
            <a:pPr marL="0" indent="0">
              <a:buNone/>
            </a:pPr>
            <a:r>
              <a:rPr lang="it-IT" sz="1050" b="1" u="sng" dirty="0">
                <a:latin typeface="Coolvetica Rg" panose="020B0603030602020004" pitchFamily="34" charset="0"/>
              </a:rPr>
              <a:t>Finanza</a:t>
            </a:r>
          </a:p>
          <a:p>
            <a:pPr marL="0" indent="0">
              <a:buNone/>
            </a:pPr>
            <a:r>
              <a:rPr lang="it-IT" sz="1050" dirty="0">
                <a:latin typeface="Coolvetica Rg" panose="020B0603030602020004" pitchFamily="34" charset="0"/>
              </a:rPr>
              <a:t>17.1 Rafforzare la mobilitazione delle risorse interne, anche attraverso il sostegno internazionale ai Paesi in via di sviluppo, per migliorare la capacità interna di riscossione di imposte e altre forme di entrate</a:t>
            </a:r>
          </a:p>
          <a:p>
            <a:pPr marL="0" indent="0">
              <a:buNone/>
            </a:pPr>
            <a:r>
              <a:rPr lang="it-IT" sz="1050" dirty="0">
                <a:latin typeface="Coolvetica Rg" panose="020B0603030602020004" pitchFamily="34" charset="0"/>
              </a:rPr>
              <a:t>17.2 I Paesi sviluppati adempiano pienamente ai loro obblighi di aiuto pubblico allo sviluppo, tra cui l'impegno da parte di molti Paesi sviluppati di raggiungere l'obiettivo dello 0,7 per cento di APS/RNL[1] per i Paesi in via di sviluppo e da 0,15 a 0,20 per cento di APS/RNL per i Paesi meno sviluppati; i donatori di APS sono incoraggiati a prendere in considerazione la fissazione dell’obiettivo di fornire almeno 0,20 per cento di APS/RNL per i Paesi meno sviluppati</a:t>
            </a:r>
          </a:p>
          <a:p>
            <a:pPr marL="0" indent="0">
              <a:buNone/>
            </a:pPr>
            <a:r>
              <a:rPr lang="it-IT" sz="1050" dirty="0">
                <a:latin typeface="Coolvetica Rg" panose="020B0603030602020004" pitchFamily="34" charset="0"/>
              </a:rPr>
              <a:t>17.3 Mobilitare ulteriori risorse finanziarie per i Paesi in via di sviluppo da più fonti</a:t>
            </a:r>
          </a:p>
          <a:p>
            <a:pPr marL="0" indent="0">
              <a:buNone/>
            </a:pPr>
            <a:r>
              <a:rPr lang="it-IT" sz="1050" dirty="0">
                <a:latin typeface="Coolvetica Rg" panose="020B0603030602020004" pitchFamily="34" charset="0"/>
              </a:rPr>
              <a:t>17.4 Aiutare i Paesi in via di sviluppo a raggiungere la sostenibilità del debito a lungo termine attraverso politiche coordinate volte a favorire il finanziamento del debito, la riduzione del debito e la ristrutturazione del debito, se del caso, e affrontare il debito estero dei paesi poveri fortemente indebitati in modo da ridurre l’emergenza del debito</a:t>
            </a:r>
          </a:p>
          <a:p>
            <a:pPr marL="0" indent="0">
              <a:buNone/>
            </a:pPr>
            <a:r>
              <a:rPr lang="it-IT" sz="1050" dirty="0">
                <a:latin typeface="Coolvetica Rg" panose="020B0603030602020004" pitchFamily="34" charset="0"/>
              </a:rPr>
              <a:t>17.5 Adottare e applicare i regimi di promozione degli investimenti a favore dei paesi meno sviluppati</a:t>
            </a:r>
            <a:endParaRPr lang="en-US" sz="1050" dirty="0">
              <a:latin typeface="Coolvetica Rg" panose="020B0603030602020004" pitchFamily="34" charset="0"/>
            </a:endParaRPr>
          </a:p>
        </p:txBody>
      </p:sp>
    </p:spTree>
    <p:extLst>
      <p:ext uri="{BB962C8B-B14F-4D97-AF65-F5344CB8AC3E}">
        <p14:creationId xmlns:p14="http://schemas.microsoft.com/office/powerpoint/2010/main" val="248848173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fracture"/>
      </p:transition>
    </mc:Choice>
    <mc:Fallback xmlns="">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E033647-9777-45A4-888D-AD9FE1EFDBCF}"/>
              </a:ext>
            </a:extLst>
          </p:cNvPr>
          <p:cNvSpPr>
            <a:spLocks noGrp="1"/>
          </p:cNvSpPr>
          <p:nvPr>
            <p:ph type="title"/>
          </p:nvPr>
        </p:nvSpPr>
        <p:spPr/>
        <p:txBody>
          <a:bodyPr/>
          <a:lstStyle/>
          <a:p>
            <a:r>
              <a:rPr lang="it-IT" dirty="0"/>
              <a:t>Partnership for the Goals (2/2)</a:t>
            </a:r>
            <a:endParaRPr lang="en-US" dirty="0"/>
          </a:p>
        </p:txBody>
      </p:sp>
      <p:sp>
        <p:nvSpPr>
          <p:cNvPr id="3" name="Segnaposto contenuto 2">
            <a:extLst>
              <a:ext uri="{FF2B5EF4-FFF2-40B4-BE49-F238E27FC236}">
                <a16:creationId xmlns:a16="http://schemas.microsoft.com/office/drawing/2014/main" id="{572BB08F-C7A8-432F-B467-C141B73CD435}"/>
              </a:ext>
            </a:extLst>
          </p:cNvPr>
          <p:cNvSpPr>
            <a:spLocks noGrp="1"/>
          </p:cNvSpPr>
          <p:nvPr>
            <p:ph idx="1"/>
          </p:nvPr>
        </p:nvSpPr>
        <p:spPr>
          <a:xfrm>
            <a:off x="0" y="1797220"/>
            <a:ext cx="3664991" cy="4882718"/>
          </a:xfrm>
        </p:spPr>
        <p:txBody>
          <a:bodyPr>
            <a:noAutofit/>
          </a:bodyPr>
          <a:lstStyle/>
          <a:p>
            <a:pPr marL="0" indent="0">
              <a:buNone/>
            </a:pPr>
            <a:r>
              <a:rPr lang="it-IT" sz="900" b="1" u="sng" dirty="0">
                <a:latin typeface="Coolvetica Rg" panose="020B0603030602020004" pitchFamily="34" charset="0"/>
              </a:rPr>
              <a:t>Tecnologia</a:t>
            </a:r>
          </a:p>
          <a:p>
            <a:pPr marL="0" indent="0">
              <a:buNone/>
            </a:pPr>
            <a:r>
              <a:rPr lang="it-IT" sz="900" dirty="0">
                <a:latin typeface="Coolvetica Rg" panose="020B0603030602020004" pitchFamily="34" charset="0"/>
              </a:rPr>
              <a:t>17.6 Migliorare la cooperazione Nord-Sud, Sud-Sud e quella triangolare in</a:t>
            </a:r>
          </a:p>
          <a:p>
            <a:pPr marL="0" indent="0">
              <a:buNone/>
            </a:pPr>
            <a:r>
              <a:rPr lang="it-IT" sz="900" dirty="0">
                <a:latin typeface="Coolvetica Rg" panose="020B0603030602020004" pitchFamily="34" charset="0"/>
              </a:rPr>
              <a:t>ambito regionale ed internazionale e l'accesso alla scienza, alla</a:t>
            </a:r>
          </a:p>
          <a:p>
            <a:pPr marL="0" indent="0">
              <a:buNone/>
            </a:pPr>
            <a:r>
              <a:rPr lang="it-IT" sz="900" dirty="0">
                <a:latin typeface="Coolvetica Rg" panose="020B0603030602020004" pitchFamily="34" charset="0"/>
              </a:rPr>
              <a:t>tecnologia e all'innovazione e migliorare la condivisione delle conoscenze</a:t>
            </a:r>
          </a:p>
          <a:p>
            <a:pPr marL="0" indent="0">
              <a:buNone/>
            </a:pPr>
            <a:r>
              <a:rPr lang="it-IT" sz="900" dirty="0">
                <a:latin typeface="Coolvetica Rg" panose="020B0603030602020004" pitchFamily="34" charset="0"/>
              </a:rPr>
              <a:t>sulle condizioni reciprocamente concordate, anche attraverso un</a:t>
            </a:r>
          </a:p>
          <a:p>
            <a:pPr marL="0" indent="0">
              <a:buNone/>
            </a:pPr>
            <a:r>
              <a:rPr lang="it-IT" sz="900" dirty="0">
                <a:latin typeface="Coolvetica Rg" panose="020B0603030602020004" pitchFamily="34" charset="0"/>
              </a:rPr>
              <a:t>maggiore coordinamento tra i meccanismi esistenti, in particolare a</a:t>
            </a:r>
          </a:p>
          <a:p>
            <a:pPr marL="0" indent="0">
              <a:buNone/>
            </a:pPr>
            <a:r>
              <a:rPr lang="it-IT" sz="900" dirty="0">
                <a:latin typeface="Coolvetica Rg" panose="020B0603030602020004" pitchFamily="34" charset="0"/>
              </a:rPr>
              <a:t>livello delle Nazioni Unite, e attraverso un meccanismo di facilitazione</a:t>
            </a:r>
          </a:p>
          <a:p>
            <a:pPr marL="0" indent="0">
              <a:buNone/>
            </a:pPr>
            <a:r>
              <a:rPr lang="it-IT" sz="900" dirty="0">
                <a:latin typeface="Coolvetica Rg" panose="020B0603030602020004" pitchFamily="34" charset="0"/>
              </a:rPr>
              <a:t>globale per la tecnologia</a:t>
            </a:r>
          </a:p>
          <a:p>
            <a:pPr marL="0" indent="0">
              <a:buNone/>
            </a:pPr>
            <a:r>
              <a:rPr lang="it-IT" sz="900" dirty="0">
                <a:latin typeface="Coolvetica Rg" panose="020B0603030602020004" pitchFamily="34" charset="0"/>
              </a:rPr>
              <a:t>17.7 Promuovere lo sviluppo, il trasferimento, la disseminazione e la</a:t>
            </a:r>
          </a:p>
          <a:p>
            <a:pPr marL="0" indent="0">
              <a:buNone/>
            </a:pPr>
            <a:r>
              <a:rPr lang="it-IT" sz="900" dirty="0">
                <a:latin typeface="Coolvetica Rg" panose="020B0603030602020004" pitchFamily="34" charset="0"/>
              </a:rPr>
              <a:t>diffusione di tecnologie ecocompatibili ai paesi in via di sviluppo a</a:t>
            </a:r>
          </a:p>
          <a:p>
            <a:pPr marL="0" indent="0">
              <a:buNone/>
            </a:pPr>
            <a:r>
              <a:rPr lang="it-IT" sz="900" dirty="0">
                <a:latin typeface="Coolvetica Rg" panose="020B0603030602020004" pitchFamily="34" charset="0"/>
              </a:rPr>
              <a:t>condizioni favorevoli, anche a condizioni agevolate e preferenziali, come</a:t>
            </a:r>
          </a:p>
          <a:p>
            <a:pPr marL="0" indent="0">
              <a:buNone/>
            </a:pPr>
            <a:r>
              <a:rPr lang="it-IT" sz="900" dirty="0">
                <a:latin typeface="Coolvetica Rg" panose="020B0603030602020004" pitchFamily="34" charset="0"/>
              </a:rPr>
              <a:t>reciprocamente concordato</a:t>
            </a:r>
          </a:p>
          <a:p>
            <a:pPr marL="0" indent="0">
              <a:buNone/>
            </a:pPr>
            <a:r>
              <a:rPr lang="it-IT" sz="900" dirty="0">
                <a:latin typeface="Coolvetica Rg" panose="020B0603030602020004" pitchFamily="34" charset="0"/>
              </a:rPr>
              <a:t>17.8 Rendere la Banca della Tecnologia e i meccanismi di sviluppo delle</a:t>
            </a:r>
          </a:p>
          <a:p>
            <a:pPr marL="0" indent="0">
              <a:buNone/>
            </a:pPr>
            <a:r>
              <a:rPr lang="it-IT" sz="900" dirty="0">
                <a:latin typeface="Coolvetica Rg" panose="020B0603030602020004" pitchFamily="34" charset="0"/>
              </a:rPr>
              <a:t>capacità scientifiche, tecnologiche e di innovazione completamente</a:t>
            </a:r>
          </a:p>
          <a:p>
            <a:pPr marL="0" indent="0">
              <a:buNone/>
            </a:pPr>
            <a:r>
              <a:rPr lang="it-IT" sz="900" dirty="0">
                <a:latin typeface="Coolvetica Rg" panose="020B0603030602020004" pitchFamily="34" charset="0"/>
              </a:rPr>
              <a:t>operativi per i paesi meno sviluppati entro il 2017, nonché migliorare</a:t>
            </a:r>
          </a:p>
          <a:p>
            <a:pPr marL="0" indent="0">
              <a:buNone/>
            </a:pPr>
            <a:r>
              <a:rPr lang="it-IT" sz="900" dirty="0">
                <a:latin typeface="Coolvetica Rg" panose="020B0603030602020004" pitchFamily="34" charset="0"/>
              </a:rPr>
              <a:t>l’uso delle tecnologie abilitanti, in particolare le tecnologie</a:t>
            </a:r>
          </a:p>
          <a:p>
            <a:pPr marL="0" indent="0">
              <a:buNone/>
            </a:pPr>
            <a:r>
              <a:rPr lang="it-IT" sz="900" dirty="0">
                <a:latin typeface="Coolvetica Rg" panose="020B0603030602020004" pitchFamily="34" charset="0"/>
              </a:rPr>
              <a:t>dell’informazione e della comunicazione</a:t>
            </a:r>
            <a:endParaRPr lang="en-US" sz="500" dirty="0">
              <a:latin typeface="Coolvetica Rg" panose="020B0603030602020004" pitchFamily="34" charset="0"/>
            </a:endParaRPr>
          </a:p>
        </p:txBody>
      </p:sp>
      <p:sp>
        <p:nvSpPr>
          <p:cNvPr id="4" name="Rettangolo 3">
            <a:extLst>
              <a:ext uri="{FF2B5EF4-FFF2-40B4-BE49-F238E27FC236}">
                <a16:creationId xmlns:a16="http://schemas.microsoft.com/office/drawing/2014/main" id="{A0D8CBB9-8548-49F3-819B-1EAD0163D98B}"/>
              </a:ext>
            </a:extLst>
          </p:cNvPr>
          <p:cNvSpPr/>
          <p:nvPr/>
        </p:nvSpPr>
        <p:spPr>
          <a:xfrm>
            <a:off x="4083728" y="2041864"/>
            <a:ext cx="7776839" cy="417499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ttangolo 4">
            <a:extLst>
              <a:ext uri="{FF2B5EF4-FFF2-40B4-BE49-F238E27FC236}">
                <a16:creationId xmlns:a16="http://schemas.microsoft.com/office/drawing/2014/main" id="{FAADF116-0C6F-4359-BA26-B7A432F1502C}"/>
              </a:ext>
            </a:extLst>
          </p:cNvPr>
          <p:cNvSpPr/>
          <p:nvPr/>
        </p:nvSpPr>
        <p:spPr>
          <a:xfrm>
            <a:off x="3892855" y="1912161"/>
            <a:ext cx="4012709" cy="443439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1000" b="1" u="sng" dirty="0">
                <a:solidFill>
                  <a:schemeClr val="tx1"/>
                </a:solidFill>
                <a:latin typeface="Coolvetica Rg" panose="020B0603030602020004" pitchFamily="34" charset="0"/>
              </a:rPr>
              <a:t>Costruzione di competenze e capacità</a:t>
            </a:r>
          </a:p>
          <a:p>
            <a:r>
              <a:rPr lang="it-IT" sz="1000" dirty="0">
                <a:solidFill>
                  <a:schemeClr val="tx1"/>
                </a:solidFill>
                <a:latin typeface="Coolvetica Rg" panose="020B0603030602020004" pitchFamily="34" charset="0"/>
              </a:rPr>
              <a:t>17.9 Rafforzare il sostegno internazionale per l'attuazione di un sistema di</a:t>
            </a:r>
          </a:p>
          <a:p>
            <a:r>
              <a:rPr lang="it-IT" sz="1000" dirty="0">
                <a:solidFill>
                  <a:schemeClr val="tx1"/>
                </a:solidFill>
                <a:latin typeface="Coolvetica Rg" panose="020B0603030602020004" pitchFamily="34" charset="0"/>
              </a:rPr>
              <a:t>costruzione delle capacità efficace e mirato nei paesi in via di sviluppo per</a:t>
            </a:r>
          </a:p>
          <a:p>
            <a:r>
              <a:rPr lang="it-IT" sz="1000" dirty="0">
                <a:solidFill>
                  <a:schemeClr val="tx1"/>
                </a:solidFill>
                <a:latin typeface="Coolvetica Rg" panose="020B0603030602020004" pitchFamily="34" charset="0"/>
              </a:rPr>
              <a:t>sostenere i piani nazionali di attuazione di tutti gli obiettivi di sviluppo</a:t>
            </a:r>
          </a:p>
          <a:p>
            <a:r>
              <a:rPr lang="it-IT" sz="1000" dirty="0">
                <a:solidFill>
                  <a:schemeClr val="tx1"/>
                </a:solidFill>
                <a:latin typeface="Coolvetica Rg" panose="020B0603030602020004" pitchFamily="34" charset="0"/>
              </a:rPr>
              <a:t>sostenibile, anche attraverso la cooperazione nord-sud, sud-sud e triangolare</a:t>
            </a:r>
          </a:p>
          <a:p>
            <a:endParaRPr lang="it-IT" sz="1000" dirty="0">
              <a:solidFill>
                <a:schemeClr val="tx1"/>
              </a:solidFill>
              <a:latin typeface="Coolvetica Rg" panose="020B0603030602020004" pitchFamily="34" charset="0"/>
            </a:endParaRPr>
          </a:p>
          <a:p>
            <a:endParaRPr lang="it-IT" sz="1000" dirty="0">
              <a:solidFill>
                <a:schemeClr val="tx1"/>
              </a:solidFill>
              <a:latin typeface="Coolvetica Rg" panose="020B0603030602020004" pitchFamily="34" charset="0"/>
            </a:endParaRPr>
          </a:p>
          <a:p>
            <a:r>
              <a:rPr lang="it-IT" sz="1000" b="1" u="sng" dirty="0">
                <a:solidFill>
                  <a:schemeClr val="tx1"/>
                </a:solidFill>
                <a:latin typeface="Coolvetica Rg" panose="020B0603030602020004" pitchFamily="34" charset="0"/>
              </a:rPr>
              <a:t>Commercio</a:t>
            </a:r>
          </a:p>
          <a:p>
            <a:r>
              <a:rPr lang="it-IT" sz="1000" dirty="0">
                <a:solidFill>
                  <a:schemeClr val="tx1"/>
                </a:solidFill>
                <a:latin typeface="Coolvetica Rg" panose="020B0603030602020004" pitchFamily="34" charset="0"/>
              </a:rPr>
              <a:t>17.10 Promuovere un sistema commerciale multilaterale universale, basato su</a:t>
            </a:r>
          </a:p>
          <a:p>
            <a:r>
              <a:rPr lang="it-IT" sz="1000" dirty="0">
                <a:solidFill>
                  <a:schemeClr val="tx1"/>
                </a:solidFill>
                <a:latin typeface="Coolvetica Rg" panose="020B0603030602020004" pitchFamily="34" charset="0"/>
              </a:rPr>
              <a:t>regole, aperto, non discriminatorio ed equo nell’ambito dell'Organizzazione</a:t>
            </a:r>
          </a:p>
          <a:p>
            <a:r>
              <a:rPr lang="it-IT" sz="1000" dirty="0">
                <a:solidFill>
                  <a:schemeClr val="tx1"/>
                </a:solidFill>
                <a:latin typeface="Coolvetica Rg" panose="020B0603030602020004" pitchFamily="34" charset="0"/>
              </a:rPr>
              <a:t>mondiale del commercio, anche attraverso la conclusione dei negoziati</a:t>
            </a:r>
          </a:p>
          <a:p>
            <a:r>
              <a:rPr lang="it-IT" sz="1000" dirty="0">
                <a:solidFill>
                  <a:schemeClr val="tx1"/>
                </a:solidFill>
                <a:latin typeface="Coolvetica Rg" panose="020B0603030602020004" pitchFamily="34" charset="0"/>
              </a:rPr>
              <a:t>dell’agenda di Doha per lo sviluppo</a:t>
            </a:r>
          </a:p>
          <a:p>
            <a:r>
              <a:rPr lang="it-IT" sz="1000" dirty="0">
                <a:solidFill>
                  <a:schemeClr val="tx1"/>
                </a:solidFill>
                <a:latin typeface="Coolvetica Rg" panose="020B0603030602020004" pitchFamily="34" charset="0"/>
              </a:rPr>
              <a:t>17.11 Aumentare in modo significativo le esportazioni dei paesi in via di</a:t>
            </a:r>
          </a:p>
          <a:p>
            <a:r>
              <a:rPr lang="it-IT" sz="1000" dirty="0">
                <a:solidFill>
                  <a:schemeClr val="tx1"/>
                </a:solidFill>
                <a:latin typeface="Coolvetica Rg" panose="020B0603030602020004" pitchFamily="34" charset="0"/>
              </a:rPr>
              <a:t>sviluppo, in particolare al fine di raddoppiare la quota delle esportazioni</a:t>
            </a:r>
          </a:p>
          <a:p>
            <a:r>
              <a:rPr lang="it-IT" sz="1000" dirty="0">
                <a:solidFill>
                  <a:schemeClr val="tx1"/>
                </a:solidFill>
                <a:latin typeface="Coolvetica Rg" panose="020B0603030602020004" pitchFamily="34" charset="0"/>
              </a:rPr>
              <a:t>mondiali dei paesi meno sviluppati entro il 2020</a:t>
            </a:r>
          </a:p>
          <a:p>
            <a:r>
              <a:rPr lang="it-IT" sz="1000" dirty="0">
                <a:solidFill>
                  <a:schemeClr val="tx1"/>
                </a:solidFill>
                <a:latin typeface="Coolvetica Rg" panose="020B0603030602020004" pitchFamily="34" charset="0"/>
              </a:rPr>
              <a:t>17.12 Realizzare una tempestiva attuazione di un mercato senza dazi e</a:t>
            </a:r>
          </a:p>
          <a:p>
            <a:r>
              <a:rPr lang="it-IT" sz="1000" dirty="0">
                <a:solidFill>
                  <a:schemeClr val="tx1"/>
                </a:solidFill>
                <a:latin typeface="Coolvetica Rg" panose="020B0603030602020004" pitchFamily="34" charset="0"/>
              </a:rPr>
              <a:t>l'accesso al mercato senza contingenti di importazione su base duratura per</a:t>
            </a:r>
          </a:p>
          <a:p>
            <a:r>
              <a:rPr lang="it-IT" sz="1000" dirty="0">
                <a:solidFill>
                  <a:schemeClr val="tx1"/>
                </a:solidFill>
                <a:latin typeface="Coolvetica Rg" panose="020B0603030602020004" pitchFamily="34" charset="0"/>
              </a:rPr>
              <a:t>tutti i paesi meno sviluppati, in linea con le decisioni dell'Organizzazione</a:t>
            </a:r>
          </a:p>
          <a:p>
            <a:r>
              <a:rPr lang="it-IT" sz="1000" dirty="0">
                <a:solidFill>
                  <a:schemeClr val="tx1"/>
                </a:solidFill>
                <a:latin typeface="Coolvetica Rg" panose="020B0603030602020004" pitchFamily="34" charset="0"/>
              </a:rPr>
              <a:t>mondiale del commercio, anche assicurando che le regole di origine</a:t>
            </a:r>
          </a:p>
          <a:p>
            <a:r>
              <a:rPr lang="it-IT" sz="1000" dirty="0">
                <a:solidFill>
                  <a:schemeClr val="tx1"/>
                </a:solidFill>
                <a:latin typeface="Coolvetica Rg" panose="020B0603030602020004" pitchFamily="34" charset="0"/>
              </a:rPr>
              <a:t>preferenziale applicabili alle importazioni dai paesi meno sviluppati siano</a:t>
            </a:r>
          </a:p>
          <a:p>
            <a:r>
              <a:rPr lang="it-IT" sz="1000" dirty="0">
                <a:solidFill>
                  <a:schemeClr val="tx1"/>
                </a:solidFill>
                <a:latin typeface="Coolvetica Rg" panose="020B0603030602020004" pitchFamily="34" charset="0"/>
              </a:rPr>
              <a:t>trasparenti e semplici, e contribuire a facilitare l'accesso al mercato</a:t>
            </a:r>
            <a:endParaRPr lang="en-US" dirty="0">
              <a:solidFill>
                <a:schemeClr val="tx1"/>
              </a:solidFill>
              <a:latin typeface="Coolvetica Rg" panose="020B0603030602020004" pitchFamily="34" charset="0"/>
            </a:endParaRPr>
          </a:p>
        </p:txBody>
      </p:sp>
      <p:sp>
        <p:nvSpPr>
          <p:cNvPr id="6" name="Rettangolo 5">
            <a:extLst>
              <a:ext uri="{FF2B5EF4-FFF2-40B4-BE49-F238E27FC236}">
                <a16:creationId xmlns:a16="http://schemas.microsoft.com/office/drawing/2014/main" id="{908DFC29-30A9-462D-AE01-A8A2BD611740}"/>
              </a:ext>
            </a:extLst>
          </p:cNvPr>
          <p:cNvSpPr/>
          <p:nvPr/>
        </p:nvSpPr>
        <p:spPr>
          <a:xfrm>
            <a:off x="7972147" y="1912161"/>
            <a:ext cx="4219853" cy="4003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it-IT" sz="900" b="1" u="sng" dirty="0">
                <a:solidFill>
                  <a:schemeClr val="tx1"/>
                </a:solidFill>
                <a:latin typeface="Coolvetica Rg" panose="020B0603030602020004" pitchFamily="34" charset="0"/>
              </a:rPr>
              <a:t>Questioni sistemiche</a:t>
            </a:r>
          </a:p>
          <a:p>
            <a:r>
              <a:rPr lang="it-IT" sz="900" u="sng" dirty="0">
                <a:solidFill>
                  <a:schemeClr val="tx1"/>
                </a:solidFill>
                <a:latin typeface="Coolvetica Rg" panose="020B0603030602020004" pitchFamily="34" charset="0"/>
              </a:rPr>
              <a:t>Coerenza politica e istituzionale</a:t>
            </a:r>
          </a:p>
          <a:p>
            <a:r>
              <a:rPr lang="it-IT" sz="900" dirty="0">
                <a:solidFill>
                  <a:schemeClr val="tx1"/>
                </a:solidFill>
                <a:latin typeface="Coolvetica Rg" panose="020B0603030602020004" pitchFamily="34" charset="0"/>
              </a:rPr>
              <a:t>17.13 Migliorare la stabilità macro-economica globale, anche attraverso il</a:t>
            </a:r>
          </a:p>
          <a:p>
            <a:r>
              <a:rPr lang="it-IT" sz="900" dirty="0">
                <a:solidFill>
                  <a:schemeClr val="tx1"/>
                </a:solidFill>
                <a:latin typeface="Coolvetica Rg" panose="020B0603030602020004" pitchFamily="34" charset="0"/>
              </a:rPr>
              <a:t>coordinamento e la coerenza delle politiche</a:t>
            </a:r>
          </a:p>
          <a:p>
            <a:r>
              <a:rPr lang="it-IT" sz="900" dirty="0">
                <a:solidFill>
                  <a:schemeClr val="tx1"/>
                </a:solidFill>
                <a:latin typeface="Coolvetica Rg" panose="020B0603030602020004" pitchFamily="34" charset="0"/>
              </a:rPr>
              <a:t>17.14 Migliorare la coerenza delle politiche per lo sviluppo sostenibile</a:t>
            </a:r>
          </a:p>
          <a:p>
            <a:r>
              <a:rPr lang="it-IT" sz="900" dirty="0">
                <a:solidFill>
                  <a:schemeClr val="tx1"/>
                </a:solidFill>
                <a:latin typeface="Coolvetica Rg" panose="020B0603030602020004" pitchFamily="34" charset="0"/>
              </a:rPr>
              <a:t>17.15 Rispettare lo spazio politico di ciascun paese e la leadership per stabilire e</a:t>
            </a:r>
          </a:p>
          <a:p>
            <a:r>
              <a:rPr lang="it-IT" sz="900" dirty="0">
                <a:solidFill>
                  <a:schemeClr val="tx1"/>
                </a:solidFill>
                <a:latin typeface="Coolvetica Rg" panose="020B0603030602020004" pitchFamily="34" charset="0"/>
              </a:rPr>
              <a:t>attuare politiche per l'eliminazione della povertà e per lo sviluppo sostenibile</a:t>
            </a:r>
          </a:p>
          <a:p>
            <a:endParaRPr lang="it-IT" sz="900" dirty="0">
              <a:solidFill>
                <a:schemeClr val="tx1"/>
              </a:solidFill>
              <a:latin typeface="Coolvetica Rg" panose="020B0603030602020004" pitchFamily="34" charset="0"/>
            </a:endParaRPr>
          </a:p>
          <a:p>
            <a:r>
              <a:rPr lang="it-IT" sz="900" u="sng" dirty="0">
                <a:solidFill>
                  <a:schemeClr val="tx1"/>
                </a:solidFill>
                <a:latin typeface="Coolvetica Rg" panose="020B0603030602020004" pitchFamily="34" charset="0"/>
              </a:rPr>
              <a:t>Partenariati multilaterali</a:t>
            </a:r>
          </a:p>
          <a:p>
            <a:r>
              <a:rPr lang="it-IT" sz="900" dirty="0">
                <a:solidFill>
                  <a:schemeClr val="tx1"/>
                </a:solidFill>
                <a:latin typeface="Coolvetica Rg" panose="020B0603030602020004" pitchFamily="34" charset="0"/>
              </a:rPr>
              <a:t>17.16 Migliorare il partenariato globale per lo sviluppo sostenibile, integrato da</a:t>
            </a:r>
          </a:p>
          <a:p>
            <a:r>
              <a:rPr lang="it-IT" sz="900" dirty="0">
                <a:solidFill>
                  <a:schemeClr val="tx1"/>
                </a:solidFill>
                <a:latin typeface="Coolvetica Rg" panose="020B0603030602020004" pitchFamily="34" charset="0"/>
              </a:rPr>
              <a:t>partenariati multilaterali che mobilitino e condividano le conoscenze, le competenze,</a:t>
            </a:r>
          </a:p>
          <a:p>
            <a:r>
              <a:rPr lang="it-IT" sz="900" dirty="0">
                <a:solidFill>
                  <a:schemeClr val="tx1"/>
                </a:solidFill>
                <a:latin typeface="Coolvetica Rg" panose="020B0603030602020004" pitchFamily="34" charset="0"/>
              </a:rPr>
              <a:t>le tecnologie e le risorse finanziarie, per sostenere il raggiungimento degli obiettivi di</a:t>
            </a:r>
          </a:p>
          <a:p>
            <a:r>
              <a:rPr lang="it-IT" sz="900" dirty="0">
                <a:solidFill>
                  <a:schemeClr val="tx1"/>
                </a:solidFill>
                <a:latin typeface="Coolvetica Rg" panose="020B0603030602020004" pitchFamily="34" charset="0"/>
              </a:rPr>
              <a:t>sviluppo sostenibile in tutti i paesi, in particolare i paesi in via di sviluppo</a:t>
            </a:r>
          </a:p>
          <a:p>
            <a:r>
              <a:rPr lang="it-IT" sz="900" dirty="0">
                <a:solidFill>
                  <a:schemeClr val="tx1"/>
                </a:solidFill>
                <a:latin typeface="Coolvetica Rg" panose="020B0603030602020004" pitchFamily="34" charset="0"/>
              </a:rPr>
              <a:t>17.17 Incoraggiare e promuovere efficaci partenariati tra soggetti pubblici, pubblico-</a:t>
            </a:r>
          </a:p>
          <a:p>
            <a:r>
              <a:rPr lang="it-IT" sz="900" dirty="0">
                <a:solidFill>
                  <a:schemeClr val="tx1"/>
                </a:solidFill>
                <a:latin typeface="Coolvetica Rg" panose="020B0603030602020004" pitchFamily="34" charset="0"/>
              </a:rPr>
              <a:t>privati e nella società civile, basandosi sull'esperienza e sulle strategie di accumulazione di risorse dei partenariati</a:t>
            </a:r>
          </a:p>
          <a:p>
            <a:endParaRPr lang="it-IT" sz="900" dirty="0">
              <a:solidFill>
                <a:schemeClr val="tx1"/>
              </a:solidFill>
              <a:latin typeface="Coolvetica Rg" panose="020B0603030602020004" pitchFamily="34" charset="0"/>
            </a:endParaRPr>
          </a:p>
          <a:p>
            <a:r>
              <a:rPr lang="it-IT" sz="900" u="sng" dirty="0">
                <a:solidFill>
                  <a:schemeClr val="tx1"/>
                </a:solidFill>
                <a:latin typeface="Coolvetica Rg" panose="020B0603030602020004" pitchFamily="34" charset="0"/>
              </a:rPr>
              <a:t>I dati, il monitoraggio e la responsabilità</a:t>
            </a:r>
          </a:p>
          <a:p>
            <a:r>
              <a:rPr lang="it-IT" sz="900" dirty="0">
                <a:solidFill>
                  <a:schemeClr val="tx1"/>
                </a:solidFill>
                <a:latin typeface="Coolvetica Rg" panose="020B0603030602020004" pitchFamily="34" charset="0"/>
              </a:rPr>
              <a:t>17.18 Entro il 2020, rafforzare il meccanismo di supporto delle capacità per i paesi in</a:t>
            </a:r>
          </a:p>
          <a:p>
            <a:r>
              <a:rPr lang="it-IT" sz="900" dirty="0">
                <a:solidFill>
                  <a:schemeClr val="tx1"/>
                </a:solidFill>
                <a:latin typeface="Coolvetica Rg" panose="020B0603030602020004" pitchFamily="34" charset="0"/>
              </a:rPr>
              <a:t>via di sviluppo, anche per i paesi meno sviluppati e i piccoli Stati insulari in via di</a:t>
            </a:r>
          </a:p>
          <a:p>
            <a:r>
              <a:rPr lang="it-IT" sz="900" dirty="0">
                <a:solidFill>
                  <a:schemeClr val="tx1"/>
                </a:solidFill>
                <a:latin typeface="Coolvetica Rg" panose="020B0603030602020004" pitchFamily="34" charset="0"/>
              </a:rPr>
              <a:t>sviluppo, per aumentare in modo significativo la disponibilità di dati di alta qualità,</a:t>
            </a:r>
          </a:p>
          <a:p>
            <a:r>
              <a:rPr lang="it-IT" sz="900" dirty="0">
                <a:solidFill>
                  <a:schemeClr val="tx1"/>
                </a:solidFill>
                <a:latin typeface="Coolvetica Rg" panose="020B0603030602020004" pitchFamily="34" charset="0"/>
              </a:rPr>
              <a:t>tempestivi e affidabili disaggregati in base al reddito, sesso, età, razza, etnia, status</a:t>
            </a:r>
          </a:p>
          <a:p>
            <a:r>
              <a:rPr lang="it-IT" sz="900" dirty="0">
                <a:solidFill>
                  <a:schemeClr val="tx1"/>
                </a:solidFill>
                <a:latin typeface="Coolvetica Rg" panose="020B0603030602020004" pitchFamily="34" charset="0"/>
              </a:rPr>
              <a:t>migratorio, disabilità, posizione geografica e altre caratteristiche rilevanti in contesti</a:t>
            </a:r>
          </a:p>
          <a:p>
            <a:r>
              <a:rPr lang="it-IT" sz="900" dirty="0">
                <a:solidFill>
                  <a:schemeClr val="tx1"/>
                </a:solidFill>
                <a:latin typeface="Coolvetica Rg" panose="020B0603030602020004" pitchFamily="34" charset="0"/>
              </a:rPr>
              <a:t>nazionali</a:t>
            </a:r>
          </a:p>
          <a:p>
            <a:r>
              <a:rPr lang="it-IT" sz="900" dirty="0">
                <a:solidFill>
                  <a:schemeClr val="tx1"/>
                </a:solidFill>
                <a:latin typeface="Coolvetica Rg" panose="020B0603030602020004" pitchFamily="34" charset="0"/>
              </a:rPr>
              <a:t>17.19 Entro il 2030, costruire, sulle base delle iniziative esistenti, sistemi di</a:t>
            </a:r>
          </a:p>
          <a:p>
            <a:r>
              <a:rPr lang="it-IT" sz="900" dirty="0">
                <a:solidFill>
                  <a:schemeClr val="tx1"/>
                </a:solidFill>
                <a:latin typeface="Coolvetica Rg" panose="020B0603030602020004" pitchFamily="34" charset="0"/>
              </a:rPr>
              <a:t>misurazione dell’avanzamento verso lo sviluppo sostenibile che siano complementari</a:t>
            </a:r>
          </a:p>
          <a:p>
            <a:r>
              <a:rPr lang="it-IT" sz="900" dirty="0">
                <a:solidFill>
                  <a:schemeClr val="tx1"/>
                </a:solidFill>
                <a:latin typeface="Coolvetica Rg" panose="020B0603030602020004" pitchFamily="34" charset="0"/>
              </a:rPr>
              <a:t>alla misurazione del PIL e sostenere la creazione di capacità statistiche nei paesi in via di sviluppo</a:t>
            </a:r>
            <a:endParaRPr lang="en-US" sz="1000" dirty="0">
              <a:solidFill>
                <a:schemeClr val="tx1"/>
              </a:solidFill>
              <a:latin typeface="Coolvetica Rg" panose="020B0603030602020004" pitchFamily="34" charset="0"/>
            </a:endParaRPr>
          </a:p>
        </p:txBody>
      </p:sp>
    </p:spTree>
    <p:extLst>
      <p:ext uri="{BB962C8B-B14F-4D97-AF65-F5344CB8AC3E}">
        <p14:creationId xmlns:p14="http://schemas.microsoft.com/office/powerpoint/2010/main" val="179223460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3000">
        <p159:morph option="byObject"/>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12C3854-73B4-4661-A719-572B286278BB}"/>
              </a:ext>
            </a:extLst>
          </p:cNvPr>
          <p:cNvSpPr>
            <a:spLocks noGrp="1"/>
          </p:cNvSpPr>
          <p:nvPr>
            <p:ph type="title"/>
          </p:nvPr>
        </p:nvSpPr>
        <p:spPr>
          <a:xfrm>
            <a:off x="800839" y="374003"/>
            <a:ext cx="10624721" cy="1445920"/>
          </a:xfrm>
          <a:solidFill>
            <a:schemeClr val="bg1"/>
          </a:solidFill>
          <a:ln>
            <a:solidFill>
              <a:schemeClr val="tx1"/>
            </a:solidFill>
          </a:ln>
        </p:spPr>
        <p:txBody>
          <a:bodyPr/>
          <a:lstStyle/>
          <a:p>
            <a:pPr algn="ctr"/>
            <a:r>
              <a:rPr lang="it-IT" dirty="0"/>
              <a:t>Partnership per gli Obiettivi</a:t>
            </a:r>
            <a:endParaRPr lang="en-US" dirty="0"/>
          </a:p>
        </p:txBody>
      </p:sp>
      <p:sp>
        <p:nvSpPr>
          <p:cNvPr id="3" name="Segnaposto contenuto 2">
            <a:extLst>
              <a:ext uri="{FF2B5EF4-FFF2-40B4-BE49-F238E27FC236}">
                <a16:creationId xmlns:a16="http://schemas.microsoft.com/office/drawing/2014/main" id="{3EECC959-3DD2-4EA8-8B49-D6DC8BF9F059}"/>
              </a:ext>
            </a:extLst>
          </p:cNvPr>
          <p:cNvSpPr>
            <a:spLocks noGrp="1"/>
          </p:cNvSpPr>
          <p:nvPr>
            <p:ph idx="1"/>
          </p:nvPr>
        </p:nvSpPr>
        <p:spPr>
          <a:xfrm>
            <a:off x="838200" y="1929385"/>
            <a:ext cx="3795944" cy="1168922"/>
          </a:xfrm>
        </p:spPr>
        <p:txBody>
          <a:bodyPr>
            <a:normAutofit/>
          </a:bodyPr>
          <a:lstStyle/>
          <a:p>
            <a:pPr marL="0" indent="0">
              <a:buNone/>
            </a:pPr>
            <a:r>
              <a:rPr lang="it-IT" sz="2000" dirty="0">
                <a:latin typeface="Coolvetica Rg" panose="020B0603030602020004" pitchFamily="34" charset="0"/>
              </a:rPr>
              <a:t>FINANZA: i Paesi più ricchi aiuteranno economicamente quelli in via di sviluppo</a:t>
            </a:r>
            <a:endParaRPr lang="en-US" sz="2000" dirty="0">
              <a:latin typeface="Coolvetica Rg" panose="020B0603030602020004" pitchFamily="34" charset="0"/>
            </a:endParaRPr>
          </a:p>
        </p:txBody>
      </p:sp>
      <p:sp>
        <p:nvSpPr>
          <p:cNvPr id="4" name="Rettangolo 3">
            <a:extLst>
              <a:ext uri="{FF2B5EF4-FFF2-40B4-BE49-F238E27FC236}">
                <a16:creationId xmlns:a16="http://schemas.microsoft.com/office/drawing/2014/main" id="{B7799D80-3EC4-40C3-ABB9-C837020EDF4B}"/>
              </a:ext>
            </a:extLst>
          </p:cNvPr>
          <p:cNvSpPr/>
          <p:nvPr/>
        </p:nvSpPr>
        <p:spPr>
          <a:xfrm>
            <a:off x="4820575" y="2160204"/>
            <a:ext cx="3462291" cy="70728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TECNOLOGIA: si promuoveranno gli sviluppi tecnologici.</a:t>
            </a:r>
            <a:r>
              <a:rPr lang="it-IT" dirty="0"/>
              <a:t>:</a:t>
            </a:r>
            <a:endParaRPr lang="en-US" dirty="0"/>
          </a:p>
        </p:txBody>
      </p:sp>
      <p:sp>
        <p:nvSpPr>
          <p:cNvPr id="5" name="Rettangolo 4">
            <a:extLst>
              <a:ext uri="{FF2B5EF4-FFF2-40B4-BE49-F238E27FC236}">
                <a16:creationId xmlns:a16="http://schemas.microsoft.com/office/drawing/2014/main" id="{5E9FA149-3956-45A0-A606-A9C54A94B436}"/>
              </a:ext>
            </a:extLst>
          </p:cNvPr>
          <p:cNvSpPr/>
          <p:nvPr/>
        </p:nvSpPr>
        <p:spPr>
          <a:xfrm>
            <a:off x="621438" y="3639845"/>
            <a:ext cx="3693110" cy="116892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COSTRUZIONE DI COMPETENZE, CAPACITA’ E COMMERCIO: creare un sistema di commercio equo e universale; regole di origini dei prodotti semplici per facilitare l’entrata nel mercato </a:t>
            </a:r>
            <a:endParaRPr lang="en-US" dirty="0">
              <a:solidFill>
                <a:schemeClr val="tx1"/>
              </a:solidFill>
              <a:latin typeface="Coolvetica Rg" panose="020B0603030602020004" pitchFamily="34" charset="0"/>
            </a:endParaRPr>
          </a:p>
        </p:txBody>
      </p:sp>
      <p:sp>
        <p:nvSpPr>
          <p:cNvPr id="6" name="Rettangolo 5">
            <a:extLst>
              <a:ext uri="{FF2B5EF4-FFF2-40B4-BE49-F238E27FC236}">
                <a16:creationId xmlns:a16="http://schemas.microsoft.com/office/drawing/2014/main" id="{8235134B-0AFC-4CD0-896D-DAB4431DF095}"/>
              </a:ext>
            </a:extLst>
          </p:cNvPr>
          <p:cNvSpPr/>
          <p:nvPr/>
        </p:nvSpPr>
        <p:spPr>
          <a:xfrm>
            <a:off x="4749553" y="3098307"/>
            <a:ext cx="3329126" cy="195086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QUESTIONI SISTEMICHE: creare e sostenere politiche che aiutino lo sviluppo sostenibile, sensibilizzando tutti i Paesi.</a:t>
            </a:r>
            <a:endParaRPr lang="en-US" dirty="0">
              <a:solidFill>
                <a:schemeClr val="tx1"/>
              </a:solidFill>
              <a:latin typeface="Coolvetica Rg" panose="020B0603030602020004" pitchFamily="34" charset="0"/>
            </a:endParaRPr>
          </a:p>
        </p:txBody>
      </p:sp>
      <p:pic>
        <p:nvPicPr>
          <p:cNvPr id="7" name="Immagine 6">
            <a:extLst>
              <a:ext uri="{FF2B5EF4-FFF2-40B4-BE49-F238E27FC236}">
                <a16:creationId xmlns:a16="http://schemas.microsoft.com/office/drawing/2014/main" id="{3DF19C1F-9B09-4212-B42B-C6E27205E868}"/>
              </a:ext>
            </a:extLst>
          </p:cNvPr>
          <p:cNvPicPr>
            <a:picLocks noChangeAspect="1"/>
          </p:cNvPicPr>
          <p:nvPr/>
        </p:nvPicPr>
        <p:blipFill>
          <a:blip r:embed="rId2"/>
          <a:stretch>
            <a:fillRect/>
          </a:stretch>
        </p:blipFill>
        <p:spPr>
          <a:xfrm>
            <a:off x="8282866" y="2367193"/>
            <a:ext cx="3438802" cy="3438802"/>
          </a:xfrm>
          <a:prstGeom prst="rect">
            <a:avLst/>
          </a:prstGeom>
        </p:spPr>
      </p:pic>
    </p:spTree>
    <p:extLst>
      <p:ext uri="{BB962C8B-B14F-4D97-AF65-F5344CB8AC3E}">
        <p14:creationId xmlns:p14="http://schemas.microsoft.com/office/powerpoint/2010/main" val="38556457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fallOver"/>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42" name="Rectangle 41">
            <a:extLst>
              <a:ext uri="{FF2B5EF4-FFF2-40B4-BE49-F238E27FC236}">
                <a16:creationId xmlns:a16="http://schemas.microsoft.com/office/drawing/2014/main" id="{665DBBEF-238B-476B-96AB-8AAC3224EC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D3BA40E-0266-42AB-82A3-464CAF6252BF}"/>
              </a:ext>
            </a:extLst>
          </p:cNvPr>
          <p:cNvSpPr>
            <a:spLocks noGrp="1"/>
          </p:cNvSpPr>
          <p:nvPr>
            <p:ph type="title"/>
          </p:nvPr>
        </p:nvSpPr>
        <p:spPr>
          <a:xfrm>
            <a:off x="638882" y="639193"/>
            <a:ext cx="3571810" cy="3573516"/>
          </a:xfrm>
        </p:spPr>
        <p:txBody>
          <a:bodyPr vert="horz" lIns="91440" tIns="45720" rIns="91440" bIns="45720" rtlCol="0" anchor="b">
            <a:normAutofit/>
          </a:bodyPr>
          <a:lstStyle/>
          <a:p>
            <a:pPr>
              <a:lnSpc>
                <a:spcPct val="90000"/>
              </a:lnSpc>
            </a:pPr>
            <a:r>
              <a:rPr lang="en-US" sz="4500" dirty="0"/>
              <a:t>I 17 </a:t>
            </a:r>
            <a:r>
              <a:rPr lang="en-US" sz="4500"/>
              <a:t>Obiettivi</a:t>
            </a:r>
            <a:r>
              <a:rPr lang="en-US" sz="4500" dirty="0"/>
              <a:t> </a:t>
            </a:r>
            <a:r>
              <a:rPr lang="en-US" sz="4500"/>
              <a:t>dell’Agenda</a:t>
            </a:r>
            <a:r>
              <a:rPr lang="en-US" sz="4500" dirty="0"/>
              <a:t> e </a:t>
            </a:r>
            <a:r>
              <a:rPr lang="en-US" sz="4500"/>
              <a:t>i</a:t>
            </a:r>
            <a:r>
              <a:rPr lang="en-US" sz="4500" dirty="0"/>
              <a:t> </a:t>
            </a:r>
            <a:r>
              <a:rPr lang="en-US" sz="4500"/>
              <a:t>suoi</a:t>
            </a:r>
            <a:r>
              <a:rPr lang="en-US" sz="4500" dirty="0"/>
              <a:t> 169 Target</a:t>
            </a:r>
          </a:p>
        </p:txBody>
      </p:sp>
      <p:sp>
        <p:nvSpPr>
          <p:cNvPr id="44"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27432"/>
          </a:xfrm>
          <a:custGeom>
            <a:avLst/>
            <a:gdLst>
              <a:gd name="connsiteX0" fmla="*/ 0 w 3255095"/>
              <a:gd name="connsiteY0" fmla="*/ 0 h 27432"/>
              <a:gd name="connsiteX1" fmla="*/ 618468 w 3255095"/>
              <a:gd name="connsiteY1" fmla="*/ 0 h 27432"/>
              <a:gd name="connsiteX2" fmla="*/ 1269487 w 3255095"/>
              <a:gd name="connsiteY2" fmla="*/ 0 h 27432"/>
              <a:gd name="connsiteX3" fmla="*/ 1953057 w 3255095"/>
              <a:gd name="connsiteY3" fmla="*/ 0 h 27432"/>
              <a:gd name="connsiteX4" fmla="*/ 2636627 w 3255095"/>
              <a:gd name="connsiteY4" fmla="*/ 0 h 27432"/>
              <a:gd name="connsiteX5" fmla="*/ 3255095 w 3255095"/>
              <a:gd name="connsiteY5" fmla="*/ 0 h 27432"/>
              <a:gd name="connsiteX6" fmla="*/ 3255095 w 3255095"/>
              <a:gd name="connsiteY6" fmla="*/ 27432 h 27432"/>
              <a:gd name="connsiteX7" fmla="*/ 2538974 w 3255095"/>
              <a:gd name="connsiteY7" fmla="*/ 27432 h 27432"/>
              <a:gd name="connsiteX8" fmla="*/ 1822853 w 3255095"/>
              <a:gd name="connsiteY8" fmla="*/ 27432 h 27432"/>
              <a:gd name="connsiteX9" fmla="*/ 1171834 w 3255095"/>
              <a:gd name="connsiteY9" fmla="*/ 27432 h 27432"/>
              <a:gd name="connsiteX10" fmla="*/ 0 w 3255095"/>
              <a:gd name="connsiteY10" fmla="*/ 27432 h 27432"/>
              <a:gd name="connsiteX11" fmla="*/ 0 w 3255095"/>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27432"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3929" y="7395"/>
                  <a:pt x="3255140" y="21864"/>
                  <a:pt x="3255095" y="27432"/>
                </a:cubicBezTo>
                <a:cubicBezTo>
                  <a:pt x="3088545" y="32347"/>
                  <a:pt x="2687475" y="16563"/>
                  <a:pt x="2538974" y="27432"/>
                </a:cubicBezTo>
                <a:cubicBezTo>
                  <a:pt x="2390473" y="38301"/>
                  <a:pt x="2137381" y="185"/>
                  <a:pt x="1822853" y="27432"/>
                </a:cubicBezTo>
                <a:cubicBezTo>
                  <a:pt x="1508325" y="54679"/>
                  <a:pt x="1466437" y="29529"/>
                  <a:pt x="1171834" y="27432"/>
                </a:cubicBezTo>
                <a:cubicBezTo>
                  <a:pt x="877231" y="25335"/>
                  <a:pt x="561097" y="46787"/>
                  <a:pt x="0" y="27432"/>
                </a:cubicBezTo>
                <a:cubicBezTo>
                  <a:pt x="-503" y="20663"/>
                  <a:pt x="1168" y="5855"/>
                  <a:pt x="0" y="0"/>
                </a:cubicBezTo>
                <a:close/>
              </a:path>
              <a:path w="3255095" h="27432"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5288" y="12649"/>
                  <a:pt x="3254107" y="17989"/>
                  <a:pt x="3255095" y="27432"/>
                </a:cubicBezTo>
                <a:cubicBezTo>
                  <a:pt x="3120743" y="25834"/>
                  <a:pt x="2759628" y="51606"/>
                  <a:pt x="2604076" y="27432"/>
                </a:cubicBezTo>
                <a:cubicBezTo>
                  <a:pt x="2448524" y="3258"/>
                  <a:pt x="2184336" y="28743"/>
                  <a:pt x="1887955" y="27432"/>
                </a:cubicBezTo>
                <a:cubicBezTo>
                  <a:pt x="1591574" y="26121"/>
                  <a:pt x="1548845" y="16014"/>
                  <a:pt x="1334589" y="27432"/>
                </a:cubicBezTo>
                <a:cubicBezTo>
                  <a:pt x="1120333" y="38850"/>
                  <a:pt x="996014" y="18806"/>
                  <a:pt x="683570" y="27432"/>
                </a:cubicBezTo>
                <a:cubicBezTo>
                  <a:pt x="371126" y="36058"/>
                  <a:pt x="198687" y="25311"/>
                  <a:pt x="0" y="27432"/>
                </a:cubicBezTo>
                <a:cubicBezTo>
                  <a:pt x="1300" y="19678"/>
                  <a:pt x="-86" y="12044"/>
                  <a:pt x="0" y="0"/>
                </a:cubicBezTo>
                <a:close/>
              </a:path>
            </a:pathLst>
          </a:custGeom>
          <a:solidFill>
            <a:srgbClr val="F4A629"/>
          </a:solidFill>
          <a:ln w="38100" cap="rnd">
            <a:solidFill>
              <a:srgbClr val="F4A629"/>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3F823B0F-614F-450D-B332-AAC6C0207F1D}"/>
              </a:ext>
            </a:extLst>
          </p:cNvPr>
          <p:cNvPicPr>
            <a:picLocks noGrp="1" noChangeAspect="1"/>
          </p:cNvPicPr>
          <p:nvPr>
            <p:ph idx="1"/>
          </p:nvPr>
        </p:nvPicPr>
        <p:blipFill>
          <a:blip r:embed="rId2"/>
          <a:stretch>
            <a:fillRect/>
          </a:stretch>
        </p:blipFill>
        <p:spPr>
          <a:xfrm>
            <a:off x="4654296" y="1593593"/>
            <a:ext cx="7214616" cy="3643381"/>
          </a:xfrm>
          <a:prstGeom prst="rect">
            <a:avLst/>
          </a:prstGeom>
        </p:spPr>
      </p:pic>
    </p:spTree>
    <p:extLst>
      <p:ext uri="{BB962C8B-B14F-4D97-AF65-F5344CB8AC3E}">
        <p14:creationId xmlns:p14="http://schemas.microsoft.com/office/powerpoint/2010/main" val="1469090094"/>
      </p:ext>
    </p:extLst>
  </p:cSld>
  <p:clrMapOvr>
    <a:masterClrMapping/>
  </p:clrMapOvr>
  <mc:AlternateContent xmlns:mc="http://schemas.openxmlformats.org/markup-compatibility/2006" xmlns:p14="http://schemas.microsoft.com/office/powerpoint/2010/main">
    <mc:Choice Requires="p14">
      <p:transition spd="slow" p14:dur="3000" advClick="0" advTm="15000">
        <p:blinds dir="vert"/>
      </p:transition>
    </mc:Choice>
    <mc:Fallback xmlns="">
      <p:transition spd="slow" advClick="0" advTm="15000">
        <p:blinds dir="vert"/>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28" name="Rectangle 19">
            <a:extLst>
              <a:ext uri="{FF2B5EF4-FFF2-40B4-BE49-F238E27FC236}">
                <a16:creationId xmlns:a16="http://schemas.microsoft.com/office/drawing/2014/main" id="{9B7AD9F6-8CE7-4299-8FC6-328F4DCD3FF9}"/>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7BBA324-A639-4243-A3BD-21BACED801F7}"/>
              </a:ext>
            </a:extLst>
          </p:cNvPr>
          <p:cNvSpPr>
            <a:spLocks noGrp="1"/>
          </p:cNvSpPr>
          <p:nvPr>
            <p:ph type="title"/>
          </p:nvPr>
        </p:nvSpPr>
        <p:spPr>
          <a:xfrm>
            <a:off x="890338" y="640080"/>
            <a:ext cx="3734014" cy="3566160"/>
          </a:xfrm>
        </p:spPr>
        <p:txBody>
          <a:bodyPr vert="horz" lIns="91440" tIns="45720" rIns="91440" bIns="45720" rtlCol="0" anchor="b">
            <a:normAutofit/>
          </a:bodyPr>
          <a:lstStyle/>
          <a:p>
            <a:pPr>
              <a:lnSpc>
                <a:spcPct val="90000"/>
              </a:lnSpc>
            </a:pPr>
            <a:r>
              <a:rPr lang="en-US" sz="6200"/>
              <a:t>Agenda 2O3O nel mondo</a:t>
            </a:r>
          </a:p>
        </p:txBody>
      </p:sp>
      <p:sp>
        <p:nvSpPr>
          <p:cNvPr id="29" name="Rectangle 6">
            <a:extLst>
              <a:ext uri="{FF2B5EF4-FFF2-40B4-BE49-F238E27FC236}">
                <a16:creationId xmlns:a16="http://schemas.microsoft.com/office/drawing/2014/main" id="{F49775AF-8896-43EE-92C6-83497D6DC56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0338" y="4409267"/>
            <a:ext cx="3474720" cy="27432"/>
          </a:xfrm>
          <a:custGeom>
            <a:avLst/>
            <a:gdLst>
              <a:gd name="connsiteX0" fmla="*/ 0 w 3474720"/>
              <a:gd name="connsiteY0" fmla="*/ 0 h 27432"/>
              <a:gd name="connsiteX1" fmla="*/ 660197 w 3474720"/>
              <a:gd name="connsiteY1" fmla="*/ 0 h 27432"/>
              <a:gd name="connsiteX2" fmla="*/ 1355141 w 3474720"/>
              <a:gd name="connsiteY2" fmla="*/ 0 h 27432"/>
              <a:gd name="connsiteX3" fmla="*/ 2084832 w 3474720"/>
              <a:gd name="connsiteY3" fmla="*/ 0 h 27432"/>
              <a:gd name="connsiteX4" fmla="*/ 2814523 w 3474720"/>
              <a:gd name="connsiteY4" fmla="*/ 0 h 27432"/>
              <a:gd name="connsiteX5" fmla="*/ 3474720 w 3474720"/>
              <a:gd name="connsiteY5" fmla="*/ 0 h 27432"/>
              <a:gd name="connsiteX6" fmla="*/ 3474720 w 3474720"/>
              <a:gd name="connsiteY6" fmla="*/ 27432 h 27432"/>
              <a:gd name="connsiteX7" fmla="*/ 2710282 w 3474720"/>
              <a:gd name="connsiteY7" fmla="*/ 27432 h 27432"/>
              <a:gd name="connsiteX8" fmla="*/ 1945843 w 3474720"/>
              <a:gd name="connsiteY8" fmla="*/ 27432 h 27432"/>
              <a:gd name="connsiteX9" fmla="*/ 1250899 w 3474720"/>
              <a:gd name="connsiteY9" fmla="*/ 27432 h 27432"/>
              <a:gd name="connsiteX10" fmla="*/ 0 w 3474720"/>
              <a:gd name="connsiteY10" fmla="*/ 27432 h 27432"/>
              <a:gd name="connsiteX11" fmla="*/ 0 w 3474720"/>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74720" h="27432" fill="none" extrusionOk="0">
                <a:moveTo>
                  <a:pt x="0" y="0"/>
                </a:moveTo>
                <a:cubicBezTo>
                  <a:pt x="307185" y="-8713"/>
                  <a:pt x="392307" y="-13121"/>
                  <a:pt x="660197" y="0"/>
                </a:cubicBezTo>
                <a:cubicBezTo>
                  <a:pt x="928087" y="13121"/>
                  <a:pt x="1167029" y="-2668"/>
                  <a:pt x="1355141" y="0"/>
                </a:cubicBezTo>
                <a:cubicBezTo>
                  <a:pt x="1543253" y="2668"/>
                  <a:pt x="1739408" y="-6709"/>
                  <a:pt x="2084832" y="0"/>
                </a:cubicBezTo>
                <a:cubicBezTo>
                  <a:pt x="2430256" y="6709"/>
                  <a:pt x="2538889" y="29706"/>
                  <a:pt x="2814523" y="0"/>
                </a:cubicBezTo>
                <a:cubicBezTo>
                  <a:pt x="3090157" y="-29706"/>
                  <a:pt x="3152920" y="-15446"/>
                  <a:pt x="3474720" y="0"/>
                </a:cubicBezTo>
                <a:cubicBezTo>
                  <a:pt x="3473554" y="7395"/>
                  <a:pt x="3474765" y="21864"/>
                  <a:pt x="3474720" y="27432"/>
                </a:cubicBezTo>
                <a:cubicBezTo>
                  <a:pt x="3275380" y="12730"/>
                  <a:pt x="2958934" y="10130"/>
                  <a:pt x="2710282" y="27432"/>
                </a:cubicBezTo>
                <a:cubicBezTo>
                  <a:pt x="2461630" y="44734"/>
                  <a:pt x="2131168" y="43757"/>
                  <a:pt x="1945843" y="27432"/>
                </a:cubicBezTo>
                <a:cubicBezTo>
                  <a:pt x="1760518" y="11107"/>
                  <a:pt x="1444829" y="-3738"/>
                  <a:pt x="1250899" y="27432"/>
                </a:cubicBezTo>
                <a:cubicBezTo>
                  <a:pt x="1056969" y="58602"/>
                  <a:pt x="444992" y="52761"/>
                  <a:pt x="0" y="27432"/>
                </a:cubicBezTo>
                <a:cubicBezTo>
                  <a:pt x="-503" y="20663"/>
                  <a:pt x="1168" y="5855"/>
                  <a:pt x="0" y="0"/>
                </a:cubicBezTo>
                <a:close/>
              </a:path>
              <a:path w="3474720" h="27432" stroke="0" extrusionOk="0">
                <a:moveTo>
                  <a:pt x="0" y="0"/>
                </a:moveTo>
                <a:cubicBezTo>
                  <a:pt x="300114" y="-5103"/>
                  <a:pt x="525093" y="-25284"/>
                  <a:pt x="660197" y="0"/>
                </a:cubicBezTo>
                <a:cubicBezTo>
                  <a:pt x="795301" y="25284"/>
                  <a:pt x="1023172" y="17955"/>
                  <a:pt x="1250899" y="0"/>
                </a:cubicBezTo>
                <a:cubicBezTo>
                  <a:pt x="1478626" y="-17955"/>
                  <a:pt x="1782079" y="-27844"/>
                  <a:pt x="2015338" y="0"/>
                </a:cubicBezTo>
                <a:cubicBezTo>
                  <a:pt x="2248597" y="27844"/>
                  <a:pt x="2491007" y="27648"/>
                  <a:pt x="2675534" y="0"/>
                </a:cubicBezTo>
                <a:cubicBezTo>
                  <a:pt x="2860061" y="-27648"/>
                  <a:pt x="3088679" y="-3661"/>
                  <a:pt x="3474720" y="0"/>
                </a:cubicBezTo>
                <a:cubicBezTo>
                  <a:pt x="3474913" y="12649"/>
                  <a:pt x="3473732" y="17989"/>
                  <a:pt x="3474720" y="27432"/>
                </a:cubicBezTo>
                <a:cubicBezTo>
                  <a:pt x="3317198" y="15714"/>
                  <a:pt x="2959205" y="52182"/>
                  <a:pt x="2779776" y="27432"/>
                </a:cubicBezTo>
                <a:cubicBezTo>
                  <a:pt x="2600347" y="2682"/>
                  <a:pt x="2382660" y="-684"/>
                  <a:pt x="2015338" y="27432"/>
                </a:cubicBezTo>
                <a:cubicBezTo>
                  <a:pt x="1648016" y="55548"/>
                  <a:pt x="1641073" y="39646"/>
                  <a:pt x="1424635" y="27432"/>
                </a:cubicBezTo>
                <a:cubicBezTo>
                  <a:pt x="1208197" y="15218"/>
                  <a:pt x="1021559" y="15893"/>
                  <a:pt x="729691" y="27432"/>
                </a:cubicBezTo>
                <a:cubicBezTo>
                  <a:pt x="437823" y="38971"/>
                  <a:pt x="153856" y="-2647"/>
                  <a:pt x="0" y="27432"/>
                </a:cubicBezTo>
                <a:cubicBezTo>
                  <a:pt x="1300" y="19678"/>
                  <a:pt x="-86" y="12044"/>
                  <a:pt x="0" y="0"/>
                </a:cubicBezTo>
                <a:close/>
              </a:path>
            </a:pathLst>
          </a:custGeom>
          <a:solidFill>
            <a:srgbClr val="FD9E06"/>
          </a:solidFill>
          <a:ln w="38100" cap="rnd">
            <a:solidFill>
              <a:srgbClr val="FD9E06"/>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C383FED7-462A-448D-8F1E-4E872CFC7B6F}"/>
              </a:ext>
            </a:extLst>
          </p:cNvPr>
          <p:cNvPicPr>
            <a:picLocks noGrp="1" noChangeAspect="1"/>
          </p:cNvPicPr>
          <p:nvPr>
            <p:ph idx="1"/>
          </p:nvPr>
        </p:nvPicPr>
        <p:blipFill rotWithShape="1">
          <a:blip r:embed="rId2"/>
          <a:srcRect t="302"/>
          <a:stretch/>
        </p:blipFill>
        <p:spPr>
          <a:xfrm>
            <a:off x="5311702" y="10"/>
            <a:ext cx="6878775" cy="6857990"/>
          </a:xfrm>
          <a:custGeom>
            <a:avLst/>
            <a:gdLst/>
            <a:ahLst/>
            <a:cxnLst/>
            <a:rect l="l" t="t" r="r" b="b"/>
            <a:pathLst>
              <a:path w="6878775" h="6858000">
                <a:moveTo>
                  <a:pt x="1102973" y="0"/>
                </a:moveTo>
                <a:lnTo>
                  <a:pt x="1160688" y="0"/>
                </a:lnTo>
                <a:lnTo>
                  <a:pt x="983189" y="331786"/>
                </a:lnTo>
                <a:cubicBezTo>
                  <a:pt x="914866" y="469145"/>
                  <a:pt x="850355" y="608712"/>
                  <a:pt x="789261" y="750263"/>
                </a:cubicBezTo>
                <a:cubicBezTo>
                  <a:pt x="774307" y="784928"/>
                  <a:pt x="759992" y="819849"/>
                  <a:pt x="745295" y="854514"/>
                </a:cubicBezTo>
                <a:cubicBezTo>
                  <a:pt x="756682" y="845393"/>
                  <a:pt x="765489" y="833492"/>
                  <a:pt x="770857" y="819975"/>
                </a:cubicBezTo>
                <a:cubicBezTo>
                  <a:pt x="879943" y="589569"/>
                  <a:pt x="999605" y="365513"/>
                  <a:pt x="1131329" y="148742"/>
                </a:cubicBezTo>
                <a:lnTo>
                  <a:pt x="1227589" y="0"/>
                </a:lnTo>
                <a:lnTo>
                  <a:pt x="6878775" y="0"/>
                </a:lnTo>
                <a:lnTo>
                  <a:pt x="6878775" y="6858000"/>
                </a:lnTo>
                <a:lnTo>
                  <a:pt x="713521" y="6858000"/>
                </a:lnTo>
                <a:lnTo>
                  <a:pt x="625642" y="6670527"/>
                </a:lnTo>
                <a:cubicBezTo>
                  <a:pt x="507232" y="6398531"/>
                  <a:pt x="403083" y="6118381"/>
                  <a:pt x="312785" y="5830359"/>
                </a:cubicBezTo>
                <a:cubicBezTo>
                  <a:pt x="278149" y="5719759"/>
                  <a:pt x="248879" y="5607635"/>
                  <a:pt x="212198" y="5480401"/>
                </a:cubicBezTo>
                <a:cubicBezTo>
                  <a:pt x="212208" y="5491601"/>
                  <a:pt x="212803" y="5502788"/>
                  <a:pt x="213988" y="5513923"/>
                </a:cubicBezTo>
                <a:cubicBezTo>
                  <a:pt x="264089" y="5723695"/>
                  <a:pt x="307290" y="5935370"/>
                  <a:pt x="365826" y="6142729"/>
                </a:cubicBezTo>
                <a:cubicBezTo>
                  <a:pt x="433152" y="6380817"/>
                  <a:pt x="510068" y="6614016"/>
                  <a:pt x="597975" y="6841549"/>
                </a:cubicBezTo>
                <a:lnTo>
                  <a:pt x="604824" y="6858000"/>
                </a:lnTo>
                <a:lnTo>
                  <a:pt x="552056" y="6858000"/>
                </a:lnTo>
                <a:lnTo>
                  <a:pt x="539576" y="6828295"/>
                </a:lnTo>
                <a:cubicBezTo>
                  <a:pt x="380597" y="6414594"/>
                  <a:pt x="260223" y="5988893"/>
                  <a:pt x="171555" y="5552906"/>
                </a:cubicBezTo>
                <a:cubicBezTo>
                  <a:pt x="91163" y="5157998"/>
                  <a:pt x="43746" y="4758899"/>
                  <a:pt x="12305" y="4357388"/>
                </a:cubicBezTo>
                <a:cubicBezTo>
                  <a:pt x="-14281" y="4013908"/>
                  <a:pt x="4507" y="3672965"/>
                  <a:pt x="46684" y="3331516"/>
                </a:cubicBezTo>
                <a:cubicBezTo>
                  <a:pt x="127203" y="2664286"/>
                  <a:pt x="277819" y="2007265"/>
                  <a:pt x="496065" y="1371196"/>
                </a:cubicBezTo>
                <a:cubicBezTo>
                  <a:pt x="636273" y="966066"/>
                  <a:pt x="800445" y="573253"/>
                  <a:pt x="995723" y="196614"/>
                </a:cubicBezTo>
                <a:close/>
              </a:path>
            </a:pathLst>
          </a:custGeom>
        </p:spPr>
      </p:pic>
    </p:spTree>
    <p:extLst>
      <p:ext uri="{BB962C8B-B14F-4D97-AF65-F5344CB8AC3E}">
        <p14:creationId xmlns:p14="http://schemas.microsoft.com/office/powerpoint/2010/main" val="4178299192"/>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advClick="0" advTm="10000">
        <p15:prstTrans prst="crush"/>
      </p:transition>
    </mc:Choice>
    <mc:Fallback xmlns="">
      <p:transition spd="slow" advClick="0" advTm="10000">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7"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29" name="Rectangle 28">
            <a:extLst>
              <a:ext uri="{FF2B5EF4-FFF2-40B4-BE49-F238E27FC236}">
                <a16:creationId xmlns:a16="http://schemas.microsoft.com/office/drawing/2014/main" id="{168AB93A-48BC-4C25-A3AD-C17B5A682A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3EF67F3-EAF1-41E6-AC9A-BBC68BCA0EAE}"/>
              </a:ext>
            </a:extLst>
          </p:cNvPr>
          <p:cNvSpPr>
            <a:spLocks noGrp="1"/>
          </p:cNvSpPr>
          <p:nvPr>
            <p:ph type="title"/>
          </p:nvPr>
        </p:nvSpPr>
        <p:spPr>
          <a:xfrm>
            <a:off x="7998581" y="643467"/>
            <a:ext cx="3562483" cy="3569241"/>
          </a:xfrm>
        </p:spPr>
        <p:txBody>
          <a:bodyPr vert="horz" lIns="91440" tIns="45720" rIns="91440" bIns="45720" rtlCol="0" anchor="b">
            <a:normAutofit/>
          </a:bodyPr>
          <a:lstStyle/>
          <a:p>
            <a:r>
              <a:rPr lang="en-US" sz="5800"/>
              <a:t>Agenda in Europa</a:t>
            </a:r>
          </a:p>
        </p:txBody>
      </p:sp>
      <p:sp>
        <p:nvSpPr>
          <p:cNvPr id="31"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5874" y="4409267"/>
            <a:ext cx="3242551" cy="27432"/>
          </a:xfrm>
          <a:custGeom>
            <a:avLst/>
            <a:gdLst>
              <a:gd name="connsiteX0" fmla="*/ 0 w 3242551"/>
              <a:gd name="connsiteY0" fmla="*/ 0 h 27432"/>
              <a:gd name="connsiteX1" fmla="*/ 616085 w 3242551"/>
              <a:gd name="connsiteY1" fmla="*/ 0 h 27432"/>
              <a:gd name="connsiteX2" fmla="*/ 1264595 w 3242551"/>
              <a:gd name="connsiteY2" fmla="*/ 0 h 27432"/>
              <a:gd name="connsiteX3" fmla="*/ 1945531 w 3242551"/>
              <a:gd name="connsiteY3" fmla="*/ 0 h 27432"/>
              <a:gd name="connsiteX4" fmla="*/ 2626466 w 3242551"/>
              <a:gd name="connsiteY4" fmla="*/ 0 h 27432"/>
              <a:gd name="connsiteX5" fmla="*/ 3242551 w 3242551"/>
              <a:gd name="connsiteY5" fmla="*/ 0 h 27432"/>
              <a:gd name="connsiteX6" fmla="*/ 3242551 w 3242551"/>
              <a:gd name="connsiteY6" fmla="*/ 27432 h 27432"/>
              <a:gd name="connsiteX7" fmla="*/ 2529190 w 3242551"/>
              <a:gd name="connsiteY7" fmla="*/ 27432 h 27432"/>
              <a:gd name="connsiteX8" fmla="*/ 1815829 w 3242551"/>
              <a:gd name="connsiteY8" fmla="*/ 27432 h 27432"/>
              <a:gd name="connsiteX9" fmla="*/ 1167318 w 3242551"/>
              <a:gd name="connsiteY9" fmla="*/ 27432 h 27432"/>
              <a:gd name="connsiteX10" fmla="*/ 0 w 3242551"/>
              <a:gd name="connsiteY10" fmla="*/ 27432 h 27432"/>
              <a:gd name="connsiteX11" fmla="*/ 0 w 3242551"/>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2551" h="27432" fill="none" extrusionOk="0">
                <a:moveTo>
                  <a:pt x="0" y="0"/>
                </a:moveTo>
                <a:cubicBezTo>
                  <a:pt x="194108" y="-30346"/>
                  <a:pt x="476260" y="9901"/>
                  <a:pt x="616085" y="0"/>
                </a:cubicBezTo>
                <a:cubicBezTo>
                  <a:pt x="755911" y="-9901"/>
                  <a:pt x="955441" y="-31994"/>
                  <a:pt x="1264595" y="0"/>
                </a:cubicBezTo>
                <a:cubicBezTo>
                  <a:pt x="1573749" y="31994"/>
                  <a:pt x="1618785" y="-7447"/>
                  <a:pt x="1945531" y="0"/>
                </a:cubicBezTo>
                <a:cubicBezTo>
                  <a:pt x="2272277" y="7447"/>
                  <a:pt x="2390625" y="1646"/>
                  <a:pt x="2626466" y="0"/>
                </a:cubicBezTo>
                <a:cubicBezTo>
                  <a:pt x="2862308" y="-1646"/>
                  <a:pt x="3064770" y="5184"/>
                  <a:pt x="3242551" y="0"/>
                </a:cubicBezTo>
                <a:cubicBezTo>
                  <a:pt x="3241385" y="7395"/>
                  <a:pt x="3242596" y="21864"/>
                  <a:pt x="3242551" y="27432"/>
                </a:cubicBezTo>
                <a:cubicBezTo>
                  <a:pt x="3023282" y="59750"/>
                  <a:pt x="2875833" y="36030"/>
                  <a:pt x="2529190" y="27432"/>
                </a:cubicBezTo>
                <a:cubicBezTo>
                  <a:pt x="2182547" y="18834"/>
                  <a:pt x="2011286" y="10066"/>
                  <a:pt x="1815829" y="27432"/>
                </a:cubicBezTo>
                <a:cubicBezTo>
                  <a:pt x="1620372" y="44798"/>
                  <a:pt x="1410011" y="-1058"/>
                  <a:pt x="1167318" y="27432"/>
                </a:cubicBezTo>
                <a:cubicBezTo>
                  <a:pt x="924625" y="55922"/>
                  <a:pt x="241931" y="85033"/>
                  <a:pt x="0" y="27432"/>
                </a:cubicBezTo>
                <a:cubicBezTo>
                  <a:pt x="-503" y="20663"/>
                  <a:pt x="1168" y="5855"/>
                  <a:pt x="0" y="0"/>
                </a:cubicBezTo>
                <a:close/>
              </a:path>
              <a:path w="3242551" h="27432" stroke="0" extrusionOk="0">
                <a:moveTo>
                  <a:pt x="0" y="0"/>
                </a:moveTo>
                <a:cubicBezTo>
                  <a:pt x="292987" y="-12051"/>
                  <a:pt x="313221" y="-4437"/>
                  <a:pt x="616085" y="0"/>
                </a:cubicBezTo>
                <a:cubicBezTo>
                  <a:pt x="918950" y="4437"/>
                  <a:pt x="1001475" y="-7765"/>
                  <a:pt x="1167318" y="0"/>
                </a:cubicBezTo>
                <a:cubicBezTo>
                  <a:pt x="1333161" y="7765"/>
                  <a:pt x="1642740" y="34995"/>
                  <a:pt x="1880680" y="0"/>
                </a:cubicBezTo>
                <a:cubicBezTo>
                  <a:pt x="2118620" y="-34995"/>
                  <a:pt x="2326628" y="756"/>
                  <a:pt x="2496764" y="0"/>
                </a:cubicBezTo>
                <a:cubicBezTo>
                  <a:pt x="2666900" y="-756"/>
                  <a:pt x="2887316" y="25599"/>
                  <a:pt x="3242551" y="0"/>
                </a:cubicBezTo>
                <a:cubicBezTo>
                  <a:pt x="3242744" y="12649"/>
                  <a:pt x="3241563" y="17989"/>
                  <a:pt x="3242551" y="27432"/>
                </a:cubicBezTo>
                <a:cubicBezTo>
                  <a:pt x="3008998" y="-2757"/>
                  <a:pt x="2799879" y="44559"/>
                  <a:pt x="2594041" y="27432"/>
                </a:cubicBezTo>
                <a:cubicBezTo>
                  <a:pt x="2388203" y="10306"/>
                  <a:pt x="2212925" y="-2221"/>
                  <a:pt x="1880680" y="27432"/>
                </a:cubicBezTo>
                <a:cubicBezTo>
                  <a:pt x="1548435" y="57085"/>
                  <a:pt x="1523943" y="37041"/>
                  <a:pt x="1329446" y="27432"/>
                </a:cubicBezTo>
                <a:cubicBezTo>
                  <a:pt x="1134949" y="17823"/>
                  <a:pt x="919920" y="28299"/>
                  <a:pt x="680936" y="27432"/>
                </a:cubicBezTo>
                <a:cubicBezTo>
                  <a:pt x="441952" y="26566"/>
                  <a:pt x="273000" y="57219"/>
                  <a:pt x="0" y="27432"/>
                </a:cubicBezTo>
                <a:cubicBezTo>
                  <a:pt x="1300" y="19678"/>
                  <a:pt x="-86" y="12044"/>
                  <a:pt x="0" y="0"/>
                </a:cubicBezTo>
                <a:close/>
              </a:path>
            </a:pathLst>
          </a:custGeom>
          <a:solidFill>
            <a:srgbClr val="F9B039"/>
          </a:solidFill>
          <a:ln w="38100" cap="rnd">
            <a:solidFill>
              <a:srgbClr val="F9B039"/>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mappa&#10;&#10;Descrizione generata automaticamente">
            <a:extLst>
              <a:ext uri="{FF2B5EF4-FFF2-40B4-BE49-F238E27FC236}">
                <a16:creationId xmlns:a16="http://schemas.microsoft.com/office/drawing/2014/main" id="{0F24BEF3-3F5D-42D3-8BF3-3BC5C78AAEA2}"/>
              </a:ext>
            </a:extLst>
          </p:cNvPr>
          <p:cNvPicPr>
            <a:picLocks noGrp="1" noChangeAspect="1"/>
          </p:cNvPicPr>
          <p:nvPr>
            <p:ph idx="1"/>
          </p:nvPr>
        </p:nvPicPr>
        <p:blipFill>
          <a:blip r:embed="rId2"/>
          <a:stretch>
            <a:fillRect/>
          </a:stretch>
        </p:blipFill>
        <p:spPr>
          <a:xfrm>
            <a:off x="-256776" y="30107"/>
            <a:ext cx="8262650" cy="6858000"/>
          </a:xfrm>
          <a:prstGeom prst="rect">
            <a:avLst/>
          </a:prstGeom>
        </p:spPr>
      </p:pic>
    </p:spTree>
    <p:extLst>
      <p:ext uri="{BB962C8B-B14F-4D97-AF65-F5344CB8AC3E}">
        <p14:creationId xmlns:p14="http://schemas.microsoft.com/office/powerpoint/2010/main" val="3433495481"/>
      </p:ext>
    </p:extLst>
  </p:cSld>
  <p:clrMapOvr>
    <a:masterClrMapping/>
  </p:clrMapOvr>
  <mc:AlternateContent xmlns:mc="http://schemas.openxmlformats.org/markup-compatibility/2006" xmlns:p14="http://schemas.microsoft.com/office/powerpoint/2010/main">
    <mc:Choice Requires="p14">
      <p:transition spd="slow" p14:dur="3000" advClick="0" advTm="15000">
        <p14:glitter pattern="hexagon"/>
      </p:transition>
    </mc:Choice>
    <mc:Fallback xmlns="">
      <p:transition spd="slow" advClick="0" advTm="15000">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2" name="Rectangle 11">
            <a:extLst>
              <a:ext uri="{FF2B5EF4-FFF2-40B4-BE49-F238E27FC236}">
                <a16:creationId xmlns:a16="http://schemas.microsoft.com/office/drawing/2014/main" id="{665DBBEF-238B-476B-96AB-8AAC3224EC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22F21E0C-5814-4199-81EC-15F41779BDE1}"/>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800"/>
              <a:t>Agenda in Asia</a:t>
            </a:r>
          </a:p>
        </p:txBody>
      </p:sp>
      <p:sp>
        <p:nvSpPr>
          <p:cNvPr id="14"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27432"/>
          </a:xfrm>
          <a:custGeom>
            <a:avLst/>
            <a:gdLst>
              <a:gd name="connsiteX0" fmla="*/ 0 w 3255095"/>
              <a:gd name="connsiteY0" fmla="*/ 0 h 27432"/>
              <a:gd name="connsiteX1" fmla="*/ 618468 w 3255095"/>
              <a:gd name="connsiteY1" fmla="*/ 0 h 27432"/>
              <a:gd name="connsiteX2" fmla="*/ 1269487 w 3255095"/>
              <a:gd name="connsiteY2" fmla="*/ 0 h 27432"/>
              <a:gd name="connsiteX3" fmla="*/ 1953057 w 3255095"/>
              <a:gd name="connsiteY3" fmla="*/ 0 h 27432"/>
              <a:gd name="connsiteX4" fmla="*/ 2636627 w 3255095"/>
              <a:gd name="connsiteY4" fmla="*/ 0 h 27432"/>
              <a:gd name="connsiteX5" fmla="*/ 3255095 w 3255095"/>
              <a:gd name="connsiteY5" fmla="*/ 0 h 27432"/>
              <a:gd name="connsiteX6" fmla="*/ 3255095 w 3255095"/>
              <a:gd name="connsiteY6" fmla="*/ 27432 h 27432"/>
              <a:gd name="connsiteX7" fmla="*/ 2538974 w 3255095"/>
              <a:gd name="connsiteY7" fmla="*/ 27432 h 27432"/>
              <a:gd name="connsiteX8" fmla="*/ 1822853 w 3255095"/>
              <a:gd name="connsiteY8" fmla="*/ 27432 h 27432"/>
              <a:gd name="connsiteX9" fmla="*/ 1171834 w 3255095"/>
              <a:gd name="connsiteY9" fmla="*/ 27432 h 27432"/>
              <a:gd name="connsiteX10" fmla="*/ 0 w 3255095"/>
              <a:gd name="connsiteY10" fmla="*/ 27432 h 27432"/>
              <a:gd name="connsiteX11" fmla="*/ 0 w 3255095"/>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27432"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3929" y="7395"/>
                  <a:pt x="3255140" y="21864"/>
                  <a:pt x="3255095" y="27432"/>
                </a:cubicBezTo>
                <a:cubicBezTo>
                  <a:pt x="3088545" y="32347"/>
                  <a:pt x="2687475" y="16563"/>
                  <a:pt x="2538974" y="27432"/>
                </a:cubicBezTo>
                <a:cubicBezTo>
                  <a:pt x="2390473" y="38301"/>
                  <a:pt x="2137381" y="185"/>
                  <a:pt x="1822853" y="27432"/>
                </a:cubicBezTo>
                <a:cubicBezTo>
                  <a:pt x="1508325" y="54679"/>
                  <a:pt x="1466437" y="29529"/>
                  <a:pt x="1171834" y="27432"/>
                </a:cubicBezTo>
                <a:cubicBezTo>
                  <a:pt x="877231" y="25335"/>
                  <a:pt x="561097" y="46787"/>
                  <a:pt x="0" y="27432"/>
                </a:cubicBezTo>
                <a:cubicBezTo>
                  <a:pt x="-503" y="20663"/>
                  <a:pt x="1168" y="5855"/>
                  <a:pt x="0" y="0"/>
                </a:cubicBezTo>
                <a:close/>
              </a:path>
              <a:path w="3255095" h="27432"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5288" y="12649"/>
                  <a:pt x="3254107" y="17989"/>
                  <a:pt x="3255095" y="27432"/>
                </a:cubicBezTo>
                <a:cubicBezTo>
                  <a:pt x="3120743" y="25834"/>
                  <a:pt x="2759628" y="51606"/>
                  <a:pt x="2604076" y="27432"/>
                </a:cubicBezTo>
                <a:cubicBezTo>
                  <a:pt x="2448524" y="3258"/>
                  <a:pt x="2184336" y="28743"/>
                  <a:pt x="1887955" y="27432"/>
                </a:cubicBezTo>
                <a:cubicBezTo>
                  <a:pt x="1591574" y="26121"/>
                  <a:pt x="1548845" y="16014"/>
                  <a:pt x="1334589" y="27432"/>
                </a:cubicBezTo>
                <a:cubicBezTo>
                  <a:pt x="1120333" y="38850"/>
                  <a:pt x="996014" y="18806"/>
                  <a:pt x="683570" y="27432"/>
                </a:cubicBezTo>
                <a:cubicBezTo>
                  <a:pt x="371126" y="36058"/>
                  <a:pt x="198687" y="25311"/>
                  <a:pt x="0" y="27432"/>
                </a:cubicBezTo>
                <a:cubicBezTo>
                  <a:pt x="1300" y="19678"/>
                  <a:pt x="-86" y="12044"/>
                  <a:pt x="0" y="0"/>
                </a:cubicBezTo>
                <a:close/>
              </a:path>
            </a:pathLst>
          </a:custGeom>
          <a:solidFill>
            <a:srgbClr val="F6633E"/>
          </a:solidFill>
          <a:ln w="38100" cap="rnd">
            <a:solidFill>
              <a:srgbClr val="F6633E"/>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mappa&#10;&#10;Descrizione generata automaticamente">
            <a:extLst>
              <a:ext uri="{FF2B5EF4-FFF2-40B4-BE49-F238E27FC236}">
                <a16:creationId xmlns:a16="http://schemas.microsoft.com/office/drawing/2014/main" id="{DD2BD467-2B73-41DE-ACA8-D313DE05A49F}"/>
              </a:ext>
            </a:extLst>
          </p:cNvPr>
          <p:cNvPicPr>
            <a:picLocks noGrp="1" noChangeAspect="1"/>
          </p:cNvPicPr>
          <p:nvPr>
            <p:ph idx="1"/>
          </p:nvPr>
        </p:nvPicPr>
        <p:blipFill>
          <a:blip r:embed="rId2"/>
          <a:stretch>
            <a:fillRect/>
          </a:stretch>
        </p:blipFill>
        <p:spPr>
          <a:xfrm>
            <a:off x="4541651" y="-25673"/>
            <a:ext cx="7440799" cy="6882739"/>
          </a:xfrm>
          <a:prstGeom prst="rect">
            <a:avLst/>
          </a:prstGeom>
        </p:spPr>
      </p:pic>
    </p:spTree>
    <p:extLst>
      <p:ext uri="{BB962C8B-B14F-4D97-AF65-F5344CB8AC3E}">
        <p14:creationId xmlns:p14="http://schemas.microsoft.com/office/powerpoint/2010/main" val="3005466650"/>
      </p:ext>
    </p:extLst>
  </p:cSld>
  <p:clrMapOvr>
    <a:masterClrMapping/>
  </p:clrMapOvr>
  <mc:AlternateContent xmlns:mc="http://schemas.openxmlformats.org/markup-compatibility/2006" xmlns:p14="http://schemas.microsoft.com/office/powerpoint/2010/main">
    <mc:Choice Requires="p14">
      <p:transition spd="slow" p14:dur="3000" advClick="0" advTm="15000">
        <p14:prism isInverted="1"/>
      </p:transition>
    </mc:Choice>
    <mc:Fallback xmlns="">
      <p:transition spd="slow" advClick="0" advTm="15000">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2" name="Rectangle 11">
            <a:extLst>
              <a:ext uri="{FF2B5EF4-FFF2-40B4-BE49-F238E27FC236}">
                <a16:creationId xmlns:a16="http://schemas.microsoft.com/office/drawing/2014/main" id="{168AB93A-48BC-4C25-A3AD-C17B5A682A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590F904F-D0E5-4C34-9DE8-1B0B77C7D353}"/>
              </a:ext>
            </a:extLst>
          </p:cNvPr>
          <p:cNvSpPr>
            <a:spLocks noGrp="1"/>
          </p:cNvSpPr>
          <p:nvPr>
            <p:ph type="title"/>
          </p:nvPr>
        </p:nvSpPr>
        <p:spPr>
          <a:xfrm>
            <a:off x="7998581" y="643467"/>
            <a:ext cx="3562483" cy="3569241"/>
          </a:xfrm>
        </p:spPr>
        <p:txBody>
          <a:bodyPr vert="horz" lIns="91440" tIns="45720" rIns="91440" bIns="45720" rtlCol="0" anchor="b">
            <a:normAutofit/>
          </a:bodyPr>
          <a:lstStyle/>
          <a:p>
            <a:r>
              <a:rPr lang="en-US" sz="5800"/>
              <a:t>Agenda in Africa</a:t>
            </a:r>
          </a:p>
        </p:txBody>
      </p:sp>
      <p:sp>
        <p:nvSpPr>
          <p:cNvPr id="14"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5874" y="4409267"/>
            <a:ext cx="3242551" cy="27432"/>
          </a:xfrm>
          <a:custGeom>
            <a:avLst/>
            <a:gdLst>
              <a:gd name="connsiteX0" fmla="*/ 0 w 3242551"/>
              <a:gd name="connsiteY0" fmla="*/ 0 h 27432"/>
              <a:gd name="connsiteX1" fmla="*/ 616085 w 3242551"/>
              <a:gd name="connsiteY1" fmla="*/ 0 h 27432"/>
              <a:gd name="connsiteX2" fmla="*/ 1264595 w 3242551"/>
              <a:gd name="connsiteY2" fmla="*/ 0 h 27432"/>
              <a:gd name="connsiteX3" fmla="*/ 1945531 w 3242551"/>
              <a:gd name="connsiteY3" fmla="*/ 0 h 27432"/>
              <a:gd name="connsiteX4" fmla="*/ 2626466 w 3242551"/>
              <a:gd name="connsiteY4" fmla="*/ 0 h 27432"/>
              <a:gd name="connsiteX5" fmla="*/ 3242551 w 3242551"/>
              <a:gd name="connsiteY5" fmla="*/ 0 h 27432"/>
              <a:gd name="connsiteX6" fmla="*/ 3242551 w 3242551"/>
              <a:gd name="connsiteY6" fmla="*/ 27432 h 27432"/>
              <a:gd name="connsiteX7" fmla="*/ 2529190 w 3242551"/>
              <a:gd name="connsiteY7" fmla="*/ 27432 h 27432"/>
              <a:gd name="connsiteX8" fmla="*/ 1815829 w 3242551"/>
              <a:gd name="connsiteY8" fmla="*/ 27432 h 27432"/>
              <a:gd name="connsiteX9" fmla="*/ 1167318 w 3242551"/>
              <a:gd name="connsiteY9" fmla="*/ 27432 h 27432"/>
              <a:gd name="connsiteX10" fmla="*/ 0 w 3242551"/>
              <a:gd name="connsiteY10" fmla="*/ 27432 h 27432"/>
              <a:gd name="connsiteX11" fmla="*/ 0 w 3242551"/>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2551" h="27432" fill="none" extrusionOk="0">
                <a:moveTo>
                  <a:pt x="0" y="0"/>
                </a:moveTo>
                <a:cubicBezTo>
                  <a:pt x="194108" y="-30346"/>
                  <a:pt x="476260" y="9901"/>
                  <a:pt x="616085" y="0"/>
                </a:cubicBezTo>
                <a:cubicBezTo>
                  <a:pt x="755911" y="-9901"/>
                  <a:pt x="955441" y="-31994"/>
                  <a:pt x="1264595" y="0"/>
                </a:cubicBezTo>
                <a:cubicBezTo>
                  <a:pt x="1573749" y="31994"/>
                  <a:pt x="1618785" y="-7447"/>
                  <a:pt x="1945531" y="0"/>
                </a:cubicBezTo>
                <a:cubicBezTo>
                  <a:pt x="2272277" y="7447"/>
                  <a:pt x="2390625" y="1646"/>
                  <a:pt x="2626466" y="0"/>
                </a:cubicBezTo>
                <a:cubicBezTo>
                  <a:pt x="2862308" y="-1646"/>
                  <a:pt x="3064770" y="5184"/>
                  <a:pt x="3242551" y="0"/>
                </a:cubicBezTo>
                <a:cubicBezTo>
                  <a:pt x="3241385" y="7395"/>
                  <a:pt x="3242596" y="21864"/>
                  <a:pt x="3242551" y="27432"/>
                </a:cubicBezTo>
                <a:cubicBezTo>
                  <a:pt x="3023282" y="59750"/>
                  <a:pt x="2875833" y="36030"/>
                  <a:pt x="2529190" y="27432"/>
                </a:cubicBezTo>
                <a:cubicBezTo>
                  <a:pt x="2182547" y="18834"/>
                  <a:pt x="2011286" y="10066"/>
                  <a:pt x="1815829" y="27432"/>
                </a:cubicBezTo>
                <a:cubicBezTo>
                  <a:pt x="1620372" y="44798"/>
                  <a:pt x="1410011" y="-1058"/>
                  <a:pt x="1167318" y="27432"/>
                </a:cubicBezTo>
                <a:cubicBezTo>
                  <a:pt x="924625" y="55922"/>
                  <a:pt x="241931" y="85033"/>
                  <a:pt x="0" y="27432"/>
                </a:cubicBezTo>
                <a:cubicBezTo>
                  <a:pt x="-503" y="20663"/>
                  <a:pt x="1168" y="5855"/>
                  <a:pt x="0" y="0"/>
                </a:cubicBezTo>
                <a:close/>
              </a:path>
              <a:path w="3242551" h="27432" stroke="0" extrusionOk="0">
                <a:moveTo>
                  <a:pt x="0" y="0"/>
                </a:moveTo>
                <a:cubicBezTo>
                  <a:pt x="292987" y="-12051"/>
                  <a:pt x="313221" y="-4437"/>
                  <a:pt x="616085" y="0"/>
                </a:cubicBezTo>
                <a:cubicBezTo>
                  <a:pt x="918950" y="4437"/>
                  <a:pt x="1001475" y="-7765"/>
                  <a:pt x="1167318" y="0"/>
                </a:cubicBezTo>
                <a:cubicBezTo>
                  <a:pt x="1333161" y="7765"/>
                  <a:pt x="1642740" y="34995"/>
                  <a:pt x="1880680" y="0"/>
                </a:cubicBezTo>
                <a:cubicBezTo>
                  <a:pt x="2118620" y="-34995"/>
                  <a:pt x="2326628" y="756"/>
                  <a:pt x="2496764" y="0"/>
                </a:cubicBezTo>
                <a:cubicBezTo>
                  <a:pt x="2666900" y="-756"/>
                  <a:pt x="2887316" y="25599"/>
                  <a:pt x="3242551" y="0"/>
                </a:cubicBezTo>
                <a:cubicBezTo>
                  <a:pt x="3242744" y="12649"/>
                  <a:pt x="3241563" y="17989"/>
                  <a:pt x="3242551" y="27432"/>
                </a:cubicBezTo>
                <a:cubicBezTo>
                  <a:pt x="3008998" y="-2757"/>
                  <a:pt x="2799879" y="44559"/>
                  <a:pt x="2594041" y="27432"/>
                </a:cubicBezTo>
                <a:cubicBezTo>
                  <a:pt x="2388203" y="10306"/>
                  <a:pt x="2212925" y="-2221"/>
                  <a:pt x="1880680" y="27432"/>
                </a:cubicBezTo>
                <a:cubicBezTo>
                  <a:pt x="1548435" y="57085"/>
                  <a:pt x="1523943" y="37041"/>
                  <a:pt x="1329446" y="27432"/>
                </a:cubicBezTo>
                <a:cubicBezTo>
                  <a:pt x="1134949" y="17823"/>
                  <a:pt x="919920" y="28299"/>
                  <a:pt x="680936" y="27432"/>
                </a:cubicBezTo>
                <a:cubicBezTo>
                  <a:pt x="441952" y="26566"/>
                  <a:pt x="273000" y="57219"/>
                  <a:pt x="0" y="27432"/>
                </a:cubicBezTo>
                <a:cubicBezTo>
                  <a:pt x="1300" y="19678"/>
                  <a:pt x="-86" y="12044"/>
                  <a:pt x="0" y="0"/>
                </a:cubicBezTo>
                <a:close/>
              </a:path>
            </a:pathLst>
          </a:custGeom>
          <a:solidFill>
            <a:srgbClr val="F2A632"/>
          </a:solidFill>
          <a:ln w="38100" cap="rnd">
            <a:solidFill>
              <a:srgbClr val="F2A63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mappa&#10;&#10;Descrizione generata automaticamente">
            <a:extLst>
              <a:ext uri="{FF2B5EF4-FFF2-40B4-BE49-F238E27FC236}">
                <a16:creationId xmlns:a16="http://schemas.microsoft.com/office/drawing/2014/main" id="{BE1004F0-08FC-4D7C-A4F1-8F0F150EEF42}"/>
              </a:ext>
            </a:extLst>
          </p:cNvPr>
          <p:cNvPicPr>
            <a:picLocks noGrp="1" noChangeAspect="1"/>
          </p:cNvPicPr>
          <p:nvPr>
            <p:ph idx="1"/>
          </p:nvPr>
        </p:nvPicPr>
        <p:blipFill>
          <a:blip r:embed="rId2"/>
          <a:stretch>
            <a:fillRect/>
          </a:stretch>
        </p:blipFill>
        <p:spPr>
          <a:xfrm>
            <a:off x="114299" y="20284"/>
            <a:ext cx="6783345" cy="6817432"/>
          </a:xfrm>
          <a:prstGeom prst="rect">
            <a:avLst/>
          </a:prstGeom>
        </p:spPr>
      </p:pic>
    </p:spTree>
    <p:extLst>
      <p:ext uri="{BB962C8B-B14F-4D97-AF65-F5344CB8AC3E}">
        <p14:creationId xmlns:p14="http://schemas.microsoft.com/office/powerpoint/2010/main" val="2921787378"/>
      </p:ext>
    </p:extLst>
  </p:cSld>
  <p:clrMapOvr>
    <a:masterClrMapping/>
  </p:clrMapOvr>
  <mc:AlternateContent xmlns:mc="http://schemas.openxmlformats.org/markup-compatibility/2006" xmlns:p14="http://schemas.microsoft.com/office/powerpoint/2010/main">
    <mc:Choice Requires="p14">
      <p:transition spd="slow" p14:dur="3000" advClick="0" advTm="15000">
        <p:cover/>
      </p:transition>
    </mc:Choice>
    <mc:Fallback xmlns="">
      <p:transition spd="slow" advClick="0" advTm="15000">
        <p:cover/>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30" name="Rectangle 24">
            <a:extLst>
              <a:ext uri="{FF2B5EF4-FFF2-40B4-BE49-F238E27FC236}">
                <a16:creationId xmlns:a16="http://schemas.microsoft.com/office/drawing/2014/main" id="{665DBBEF-238B-476B-96AB-8AAC3224ECEA}"/>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AC745A49-AC8D-45BA-B349-04EBC411EC42}"/>
              </a:ext>
            </a:extLst>
          </p:cNvPr>
          <p:cNvSpPr>
            <a:spLocks noGrp="1"/>
          </p:cNvSpPr>
          <p:nvPr>
            <p:ph type="title"/>
          </p:nvPr>
        </p:nvSpPr>
        <p:spPr>
          <a:xfrm>
            <a:off x="638882" y="639193"/>
            <a:ext cx="3571810" cy="3573516"/>
          </a:xfrm>
        </p:spPr>
        <p:txBody>
          <a:bodyPr vert="horz" lIns="91440" tIns="45720" rIns="91440" bIns="45720" rtlCol="0" anchor="b">
            <a:normAutofit/>
          </a:bodyPr>
          <a:lstStyle/>
          <a:p>
            <a:r>
              <a:rPr lang="en-US" sz="5800"/>
              <a:t>Agenda in Nord America</a:t>
            </a:r>
          </a:p>
        </p:txBody>
      </p:sp>
      <p:sp>
        <p:nvSpPr>
          <p:cNvPr id="31"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3278" y="4409267"/>
            <a:ext cx="3255095" cy="27432"/>
          </a:xfrm>
          <a:custGeom>
            <a:avLst/>
            <a:gdLst>
              <a:gd name="connsiteX0" fmla="*/ 0 w 3255095"/>
              <a:gd name="connsiteY0" fmla="*/ 0 h 27432"/>
              <a:gd name="connsiteX1" fmla="*/ 618468 w 3255095"/>
              <a:gd name="connsiteY1" fmla="*/ 0 h 27432"/>
              <a:gd name="connsiteX2" fmla="*/ 1269487 w 3255095"/>
              <a:gd name="connsiteY2" fmla="*/ 0 h 27432"/>
              <a:gd name="connsiteX3" fmla="*/ 1953057 w 3255095"/>
              <a:gd name="connsiteY3" fmla="*/ 0 h 27432"/>
              <a:gd name="connsiteX4" fmla="*/ 2636627 w 3255095"/>
              <a:gd name="connsiteY4" fmla="*/ 0 h 27432"/>
              <a:gd name="connsiteX5" fmla="*/ 3255095 w 3255095"/>
              <a:gd name="connsiteY5" fmla="*/ 0 h 27432"/>
              <a:gd name="connsiteX6" fmla="*/ 3255095 w 3255095"/>
              <a:gd name="connsiteY6" fmla="*/ 27432 h 27432"/>
              <a:gd name="connsiteX7" fmla="*/ 2538974 w 3255095"/>
              <a:gd name="connsiteY7" fmla="*/ 27432 h 27432"/>
              <a:gd name="connsiteX8" fmla="*/ 1822853 w 3255095"/>
              <a:gd name="connsiteY8" fmla="*/ 27432 h 27432"/>
              <a:gd name="connsiteX9" fmla="*/ 1171834 w 3255095"/>
              <a:gd name="connsiteY9" fmla="*/ 27432 h 27432"/>
              <a:gd name="connsiteX10" fmla="*/ 0 w 3255095"/>
              <a:gd name="connsiteY10" fmla="*/ 27432 h 27432"/>
              <a:gd name="connsiteX11" fmla="*/ 0 w 3255095"/>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55095" h="27432" fill="none" extrusionOk="0">
                <a:moveTo>
                  <a:pt x="0" y="0"/>
                </a:moveTo>
                <a:cubicBezTo>
                  <a:pt x="240201" y="-22123"/>
                  <a:pt x="462021" y="-19623"/>
                  <a:pt x="618468" y="0"/>
                </a:cubicBezTo>
                <a:cubicBezTo>
                  <a:pt x="774915" y="19623"/>
                  <a:pt x="974734" y="2035"/>
                  <a:pt x="1269487" y="0"/>
                </a:cubicBezTo>
                <a:cubicBezTo>
                  <a:pt x="1564240" y="-2035"/>
                  <a:pt x="1733579" y="10639"/>
                  <a:pt x="1953057" y="0"/>
                </a:cubicBezTo>
                <a:cubicBezTo>
                  <a:pt x="2172535" y="-10639"/>
                  <a:pt x="2453962" y="14018"/>
                  <a:pt x="2636627" y="0"/>
                </a:cubicBezTo>
                <a:cubicBezTo>
                  <a:pt x="2819292" y="-14018"/>
                  <a:pt x="3121375" y="5399"/>
                  <a:pt x="3255095" y="0"/>
                </a:cubicBezTo>
                <a:cubicBezTo>
                  <a:pt x="3253929" y="7395"/>
                  <a:pt x="3255140" y="21864"/>
                  <a:pt x="3255095" y="27432"/>
                </a:cubicBezTo>
                <a:cubicBezTo>
                  <a:pt x="3088545" y="32347"/>
                  <a:pt x="2687475" y="16563"/>
                  <a:pt x="2538974" y="27432"/>
                </a:cubicBezTo>
                <a:cubicBezTo>
                  <a:pt x="2390473" y="38301"/>
                  <a:pt x="2137381" y="185"/>
                  <a:pt x="1822853" y="27432"/>
                </a:cubicBezTo>
                <a:cubicBezTo>
                  <a:pt x="1508325" y="54679"/>
                  <a:pt x="1466437" y="29529"/>
                  <a:pt x="1171834" y="27432"/>
                </a:cubicBezTo>
                <a:cubicBezTo>
                  <a:pt x="877231" y="25335"/>
                  <a:pt x="561097" y="46787"/>
                  <a:pt x="0" y="27432"/>
                </a:cubicBezTo>
                <a:cubicBezTo>
                  <a:pt x="-503" y="20663"/>
                  <a:pt x="1168" y="5855"/>
                  <a:pt x="0" y="0"/>
                </a:cubicBezTo>
                <a:close/>
              </a:path>
              <a:path w="3255095" h="27432" stroke="0" extrusionOk="0">
                <a:moveTo>
                  <a:pt x="0" y="0"/>
                </a:moveTo>
                <a:cubicBezTo>
                  <a:pt x="291965" y="19429"/>
                  <a:pt x="363155" y="8568"/>
                  <a:pt x="618468" y="0"/>
                </a:cubicBezTo>
                <a:cubicBezTo>
                  <a:pt x="873781" y="-8568"/>
                  <a:pt x="904459" y="-19505"/>
                  <a:pt x="1171834" y="0"/>
                </a:cubicBezTo>
                <a:cubicBezTo>
                  <a:pt x="1439209" y="19505"/>
                  <a:pt x="1744369" y="9790"/>
                  <a:pt x="1887955" y="0"/>
                </a:cubicBezTo>
                <a:cubicBezTo>
                  <a:pt x="2031541" y="-9790"/>
                  <a:pt x="2346378" y="21240"/>
                  <a:pt x="2506423" y="0"/>
                </a:cubicBezTo>
                <a:cubicBezTo>
                  <a:pt x="2666468" y="-21240"/>
                  <a:pt x="2990257" y="30414"/>
                  <a:pt x="3255095" y="0"/>
                </a:cubicBezTo>
                <a:cubicBezTo>
                  <a:pt x="3255288" y="12649"/>
                  <a:pt x="3254107" y="17989"/>
                  <a:pt x="3255095" y="27432"/>
                </a:cubicBezTo>
                <a:cubicBezTo>
                  <a:pt x="3120743" y="25834"/>
                  <a:pt x="2759628" y="51606"/>
                  <a:pt x="2604076" y="27432"/>
                </a:cubicBezTo>
                <a:cubicBezTo>
                  <a:pt x="2448524" y="3258"/>
                  <a:pt x="2184336" y="28743"/>
                  <a:pt x="1887955" y="27432"/>
                </a:cubicBezTo>
                <a:cubicBezTo>
                  <a:pt x="1591574" y="26121"/>
                  <a:pt x="1548845" y="16014"/>
                  <a:pt x="1334589" y="27432"/>
                </a:cubicBezTo>
                <a:cubicBezTo>
                  <a:pt x="1120333" y="38850"/>
                  <a:pt x="996014" y="18806"/>
                  <a:pt x="683570" y="27432"/>
                </a:cubicBezTo>
                <a:cubicBezTo>
                  <a:pt x="371126" y="36058"/>
                  <a:pt x="198687" y="25311"/>
                  <a:pt x="0" y="27432"/>
                </a:cubicBezTo>
                <a:cubicBezTo>
                  <a:pt x="1300" y="19678"/>
                  <a:pt x="-86" y="12044"/>
                  <a:pt x="0" y="0"/>
                </a:cubicBezTo>
                <a:close/>
              </a:path>
            </a:pathLst>
          </a:custGeom>
          <a:solidFill>
            <a:srgbClr val="F35F3A"/>
          </a:solidFill>
          <a:ln w="38100" cap="rnd">
            <a:solidFill>
              <a:srgbClr val="F35F3A"/>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mappa&#10;&#10;Descrizione generata automaticamente">
            <a:extLst>
              <a:ext uri="{FF2B5EF4-FFF2-40B4-BE49-F238E27FC236}">
                <a16:creationId xmlns:a16="http://schemas.microsoft.com/office/drawing/2014/main" id="{8C52FDD8-4F2A-4EAB-8768-D0F4B091E5EB}"/>
              </a:ext>
            </a:extLst>
          </p:cNvPr>
          <p:cNvPicPr>
            <a:picLocks noGrp="1" noChangeAspect="1"/>
          </p:cNvPicPr>
          <p:nvPr>
            <p:ph idx="1"/>
          </p:nvPr>
        </p:nvPicPr>
        <p:blipFill rotWithShape="1">
          <a:blip r:embed="rId2"/>
          <a:srcRect l="2676" r="29" b="-1"/>
          <a:stretch/>
        </p:blipFill>
        <p:spPr>
          <a:xfrm>
            <a:off x="4849574" y="13566"/>
            <a:ext cx="6865183" cy="6844434"/>
          </a:xfrm>
          <a:prstGeom prst="rect">
            <a:avLst/>
          </a:prstGeom>
        </p:spPr>
      </p:pic>
    </p:spTree>
    <p:extLst>
      <p:ext uri="{BB962C8B-B14F-4D97-AF65-F5344CB8AC3E}">
        <p14:creationId xmlns:p14="http://schemas.microsoft.com/office/powerpoint/2010/main" val="3661974196"/>
      </p:ext>
    </p:extLst>
  </p:cSld>
  <p:clrMapOvr>
    <a:masterClrMapping/>
  </p:clrMapOvr>
  <mc:AlternateContent xmlns:mc="http://schemas.openxmlformats.org/markup-compatibility/2006" xmlns:p14="http://schemas.microsoft.com/office/powerpoint/2010/main">
    <mc:Choice Requires="p14">
      <p:transition spd="slow" p14:dur="3000" advClick="0" advTm="15000">
        <p14:pan dir="u"/>
      </p:transition>
    </mc:Choice>
    <mc:Fallback xmlns="">
      <p:transition spd="slow" advClick="0" advTm="15000">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2" name="Rectangle 11">
            <a:extLst>
              <a:ext uri="{FF2B5EF4-FFF2-40B4-BE49-F238E27FC236}">
                <a16:creationId xmlns:a16="http://schemas.microsoft.com/office/drawing/2014/main" id="{168AB93A-48BC-4C25-A3AD-C17B5A682A9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1FE69566-DE8F-4809-BEB6-05513058C02D}"/>
              </a:ext>
            </a:extLst>
          </p:cNvPr>
          <p:cNvSpPr>
            <a:spLocks noGrp="1"/>
          </p:cNvSpPr>
          <p:nvPr>
            <p:ph type="title"/>
          </p:nvPr>
        </p:nvSpPr>
        <p:spPr>
          <a:xfrm>
            <a:off x="7998581" y="643467"/>
            <a:ext cx="3562483" cy="3569241"/>
          </a:xfrm>
        </p:spPr>
        <p:txBody>
          <a:bodyPr vert="horz" lIns="91440" tIns="45720" rIns="91440" bIns="45720" rtlCol="0" anchor="b">
            <a:normAutofit/>
          </a:bodyPr>
          <a:lstStyle/>
          <a:p>
            <a:r>
              <a:rPr lang="en-US" sz="5800"/>
              <a:t>Agenda in Sud America</a:t>
            </a:r>
          </a:p>
        </p:txBody>
      </p:sp>
      <p:sp>
        <p:nvSpPr>
          <p:cNvPr id="14" name="Rectangle 6">
            <a:extLst>
              <a:ext uri="{FF2B5EF4-FFF2-40B4-BE49-F238E27FC236}">
                <a16:creationId xmlns:a16="http://schemas.microsoft.com/office/drawing/2014/main" id="{3FCFB1DE-0B7E-48CC-BA90-B2AB0889F9D6}"/>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005874" y="4409267"/>
            <a:ext cx="3242551" cy="27432"/>
          </a:xfrm>
          <a:custGeom>
            <a:avLst/>
            <a:gdLst>
              <a:gd name="connsiteX0" fmla="*/ 0 w 3242551"/>
              <a:gd name="connsiteY0" fmla="*/ 0 h 27432"/>
              <a:gd name="connsiteX1" fmla="*/ 616085 w 3242551"/>
              <a:gd name="connsiteY1" fmla="*/ 0 h 27432"/>
              <a:gd name="connsiteX2" fmla="*/ 1264595 w 3242551"/>
              <a:gd name="connsiteY2" fmla="*/ 0 h 27432"/>
              <a:gd name="connsiteX3" fmla="*/ 1945531 w 3242551"/>
              <a:gd name="connsiteY3" fmla="*/ 0 h 27432"/>
              <a:gd name="connsiteX4" fmla="*/ 2626466 w 3242551"/>
              <a:gd name="connsiteY4" fmla="*/ 0 h 27432"/>
              <a:gd name="connsiteX5" fmla="*/ 3242551 w 3242551"/>
              <a:gd name="connsiteY5" fmla="*/ 0 h 27432"/>
              <a:gd name="connsiteX6" fmla="*/ 3242551 w 3242551"/>
              <a:gd name="connsiteY6" fmla="*/ 27432 h 27432"/>
              <a:gd name="connsiteX7" fmla="*/ 2529190 w 3242551"/>
              <a:gd name="connsiteY7" fmla="*/ 27432 h 27432"/>
              <a:gd name="connsiteX8" fmla="*/ 1815829 w 3242551"/>
              <a:gd name="connsiteY8" fmla="*/ 27432 h 27432"/>
              <a:gd name="connsiteX9" fmla="*/ 1167318 w 3242551"/>
              <a:gd name="connsiteY9" fmla="*/ 27432 h 27432"/>
              <a:gd name="connsiteX10" fmla="*/ 0 w 3242551"/>
              <a:gd name="connsiteY10" fmla="*/ 27432 h 27432"/>
              <a:gd name="connsiteX11" fmla="*/ 0 w 3242551"/>
              <a:gd name="connsiteY11"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242551" h="27432" fill="none" extrusionOk="0">
                <a:moveTo>
                  <a:pt x="0" y="0"/>
                </a:moveTo>
                <a:cubicBezTo>
                  <a:pt x="194108" y="-30346"/>
                  <a:pt x="476260" y="9901"/>
                  <a:pt x="616085" y="0"/>
                </a:cubicBezTo>
                <a:cubicBezTo>
                  <a:pt x="755911" y="-9901"/>
                  <a:pt x="955441" y="-31994"/>
                  <a:pt x="1264595" y="0"/>
                </a:cubicBezTo>
                <a:cubicBezTo>
                  <a:pt x="1573749" y="31994"/>
                  <a:pt x="1618785" y="-7447"/>
                  <a:pt x="1945531" y="0"/>
                </a:cubicBezTo>
                <a:cubicBezTo>
                  <a:pt x="2272277" y="7447"/>
                  <a:pt x="2390625" y="1646"/>
                  <a:pt x="2626466" y="0"/>
                </a:cubicBezTo>
                <a:cubicBezTo>
                  <a:pt x="2862308" y="-1646"/>
                  <a:pt x="3064770" y="5184"/>
                  <a:pt x="3242551" y="0"/>
                </a:cubicBezTo>
                <a:cubicBezTo>
                  <a:pt x="3241385" y="7395"/>
                  <a:pt x="3242596" y="21864"/>
                  <a:pt x="3242551" y="27432"/>
                </a:cubicBezTo>
                <a:cubicBezTo>
                  <a:pt x="3023282" y="59750"/>
                  <a:pt x="2875833" y="36030"/>
                  <a:pt x="2529190" y="27432"/>
                </a:cubicBezTo>
                <a:cubicBezTo>
                  <a:pt x="2182547" y="18834"/>
                  <a:pt x="2011286" y="10066"/>
                  <a:pt x="1815829" y="27432"/>
                </a:cubicBezTo>
                <a:cubicBezTo>
                  <a:pt x="1620372" y="44798"/>
                  <a:pt x="1410011" y="-1058"/>
                  <a:pt x="1167318" y="27432"/>
                </a:cubicBezTo>
                <a:cubicBezTo>
                  <a:pt x="924625" y="55922"/>
                  <a:pt x="241931" y="85033"/>
                  <a:pt x="0" y="27432"/>
                </a:cubicBezTo>
                <a:cubicBezTo>
                  <a:pt x="-503" y="20663"/>
                  <a:pt x="1168" y="5855"/>
                  <a:pt x="0" y="0"/>
                </a:cubicBezTo>
                <a:close/>
              </a:path>
              <a:path w="3242551" h="27432" stroke="0" extrusionOk="0">
                <a:moveTo>
                  <a:pt x="0" y="0"/>
                </a:moveTo>
                <a:cubicBezTo>
                  <a:pt x="292987" y="-12051"/>
                  <a:pt x="313221" y="-4437"/>
                  <a:pt x="616085" y="0"/>
                </a:cubicBezTo>
                <a:cubicBezTo>
                  <a:pt x="918950" y="4437"/>
                  <a:pt x="1001475" y="-7765"/>
                  <a:pt x="1167318" y="0"/>
                </a:cubicBezTo>
                <a:cubicBezTo>
                  <a:pt x="1333161" y="7765"/>
                  <a:pt x="1642740" y="34995"/>
                  <a:pt x="1880680" y="0"/>
                </a:cubicBezTo>
                <a:cubicBezTo>
                  <a:pt x="2118620" y="-34995"/>
                  <a:pt x="2326628" y="756"/>
                  <a:pt x="2496764" y="0"/>
                </a:cubicBezTo>
                <a:cubicBezTo>
                  <a:pt x="2666900" y="-756"/>
                  <a:pt x="2887316" y="25599"/>
                  <a:pt x="3242551" y="0"/>
                </a:cubicBezTo>
                <a:cubicBezTo>
                  <a:pt x="3242744" y="12649"/>
                  <a:pt x="3241563" y="17989"/>
                  <a:pt x="3242551" y="27432"/>
                </a:cubicBezTo>
                <a:cubicBezTo>
                  <a:pt x="3008998" y="-2757"/>
                  <a:pt x="2799879" y="44559"/>
                  <a:pt x="2594041" y="27432"/>
                </a:cubicBezTo>
                <a:cubicBezTo>
                  <a:pt x="2388203" y="10306"/>
                  <a:pt x="2212925" y="-2221"/>
                  <a:pt x="1880680" y="27432"/>
                </a:cubicBezTo>
                <a:cubicBezTo>
                  <a:pt x="1548435" y="57085"/>
                  <a:pt x="1523943" y="37041"/>
                  <a:pt x="1329446" y="27432"/>
                </a:cubicBezTo>
                <a:cubicBezTo>
                  <a:pt x="1134949" y="17823"/>
                  <a:pt x="919920" y="28299"/>
                  <a:pt x="680936" y="27432"/>
                </a:cubicBezTo>
                <a:cubicBezTo>
                  <a:pt x="441952" y="26566"/>
                  <a:pt x="273000" y="57219"/>
                  <a:pt x="0" y="27432"/>
                </a:cubicBezTo>
                <a:cubicBezTo>
                  <a:pt x="1300" y="19678"/>
                  <a:pt x="-86" y="12044"/>
                  <a:pt x="0" y="0"/>
                </a:cubicBezTo>
                <a:close/>
              </a:path>
            </a:pathLst>
          </a:custGeom>
          <a:solidFill>
            <a:srgbClr val="F8714C"/>
          </a:solidFill>
          <a:ln w="38100" cap="rnd">
            <a:solidFill>
              <a:srgbClr val="F8714C"/>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Segnaposto contenuto 4" descr="Immagine che contiene mappa&#10;&#10;Descrizione generata automaticamente">
            <a:extLst>
              <a:ext uri="{FF2B5EF4-FFF2-40B4-BE49-F238E27FC236}">
                <a16:creationId xmlns:a16="http://schemas.microsoft.com/office/drawing/2014/main" id="{52712587-12FC-453A-89CC-265786DF6E5E}"/>
              </a:ext>
            </a:extLst>
          </p:cNvPr>
          <p:cNvPicPr>
            <a:picLocks noGrp="1" noChangeAspect="1"/>
          </p:cNvPicPr>
          <p:nvPr>
            <p:ph idx="1"/>
          </p:nvPr>
        </p:nvPicPr>
        <p:blipFill>
          <a:blip r:embed="rId2"/>
          <a:stretch>
            <a:fillRect/>
          </a:stretch>
        </p:blipFill>
        <p:spPr>
          <a:xfrm>
            <a:off x="0" y="0"/>
            <a:ext cx="7367645" cy="6870330"/>
          </a:xfrm>
          <a:prstGeom prst="rect">
            <a:avLst/>
          </a:prstGeom>
        </p:spPr>
      </p:pic>
    </p:spTree>
    <p:extLst>
      <p:ext uri="{BB962C8B-B14F-4D97-AF65-F5344CB8AC3E}">
        <p14:creationId xmlns:p14="http://schemas.microsoft.com/office/powerpoint/2010/main" val="3180991860"/>
      </p:ext>
    </p:extLst>
  </p:cSld>
  <p:clrMapOvr>
    <a:masterClrMapping/>
  </p:clrMapOvr>
  <mc:AlternateContent xmlns:mc="http://schemas.openxmlformats.org/markup-compatibility/2006" xmlns:p14="http://schemas.microsoft.com/office/powerpoint/2010/main">
    <mc:Choice Requires="p14">
      <p:transition spd="slow" p14:dur="3000" advClick="0" advTm="15000">
        <p14:switch dir="r"/>
      </p:transition>
    </mc:Choice>
    <mc:Fallback xmlns="">
      <p:transition spd="slow" advClick="0" advTm="15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19">
            <a:extLst>
              <a:ext uri="{FF2B5EF4-FFF2-40B4-BE49-F238E27FC236}">
                <a16:creationId xmlns:a16="http://schemas.microsoft.com/office/drawing/2014/main" id="{A6D37EE4-EA1B-46EE-A54B-5233C63C969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8EDF4ECE-B288-47A2-8B6E-A3935C7D1506}"/>
              </a:ext>
            </a:extLst>
          </p:cNvPr>
          <p:cNvSpPr>
            <a:spLocks noGrp="1"/>
          </p:cNvSpPr>
          <p:nvPr>
            <p:ph type="title"/>
          </p:nvPr>
        </p:nvSpPr>
        <p:spPr>
          <a:xfrm>
            <a:off x="572493" y="238539"/>
            <a:ext cx="11047013" cy="1434415"/>
          </a:xfrm>
        </p:spPr>
        <p:txBody>
          <a:bodyPr anchor="b">
            <a:normAutofit/>
          </a:bodyPr>
          <a:lstStyle/>
          <a:p>
            <a:r>
              <a:rPr lang="it-IT" sz="7200" dirty="0"/>
              <a:t>No </a:t>
            </a:r>
            <a:r>
              <a:rPr lang="it-IT" sz="7200" dirty="0" err="1"/>
              <a:t>Poverty</a:t>
            </a:r>
            <a:endParaRPr lang="en-US" sz="7200" dirty="0"/>
          </a:p>
        </p:txBody>
      </p:sp>
      <p:sp>
        <p:nvSpPr>
          <p:cNvPr id="27"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F3C74"/>
          </a:solidFill>
          <a:ln w="38100" cap="rnd">
            <a:solidFill>
              <a:srgbClr val="FF3C74"/>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1A549E07-8E06-4835-BDAB-F3124F594A5A}"/>
              </a:ext>
            </a:extLst>
          </p:cNvPr>
          <p:cNvPicPr>
            <a:picLocks noChangeAspect="1"/>
          </p:cNvPicPr>
          <p:nvPr/>
        </p:nvPicPr>
        <p:blipFill rotWithShape="1">
          <a:blip r:embed="rId2"/>
          <a:srcRect r="5741"/>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28" name="Content Placeholder 7">
            <a:extLst>
              <a:ext uri="{FF2B5EF4-FFF2-40B4-BE49-F238E27FC236}">
                <a16:creationId xmlns:a16="http://schemas.microsoft.com/office/drawing/2014/main" id="{4A9F5BD4-69BC-4E8B-9C86-E4BA0CF45476}"/>
              </a:ext>
            </a:extLst>
          </p:cNvPr>
          <p:cNvSpPr>
            <a:spLocks noGrp="1"/>
          </p:cNvSpPr>
          <p:nvPr>
            <p:ph idx="1"/>
          </p:nvPr>
        </p:nvSpPr>
        <p:spPr>
          <a:xfrm>
            <a:off x="4905955" y="2071316"/>
            <a:ext cx="6713552" cy="4114800"/>
          </a:xfrm>
        </p:spPr>
        <p:txBody>
          <a:bodyPr anchor="t">
            <a:normAutofit fontScale="47500" lnSpcReduction="20000"/>
          </a:bodyPr>
          <a:lstStyle/>
          <a:p>
            <a:pPr>
              <a:spcBef>
                <a:spcPts val="2236"/>
              </a:spcBef>
            </a:pPr>
            <a:r>
              <a:rPr lang="it-IT" sz="1800" b="1" i="0" u="none" strike="noStrike" dirty="0">
                <a:solidFill>
                  <a:srgbClr val="000000"/>
                </a:solidFill>
                <a:effectLst/>
                <a:latin typeface="Trebuchet MS" panose="020B0603020202020204" pitchFamily="34" charset="0"/>
              </a:rPr>
              <a:t>1.1 </a:t>
            </a:r>
            <a:r>
              <a:rPr lang="it-IT" sz="1800" b="0" i="0" u="none" strike="noStrike" dirty="0">
                <a:solidFill>
                  <a:srgbClr val="000000"/>
                </a:solidFill>
                <a:effectLst/>
                <a:latin typeface="Trebuchet MS" panose="020B0603020202020204" pitchFamily="34" charset="0"/>
              </a:rPr>
              <a:t>Entro il 2030, eliminare la povertà estrema per tutte le persone in tutto il mondo, attualmente misurata come persone che vivono con meno di $1,25 al giorno </a:t>
            </a:r>
            <a:endParaRPr lang="it-IT" dirty="0"/>
          </a:p>
          <a:p>
            <a:pPr marL="114897" rtl="0">
              <a:spcBef>
                <a:spcPts val="2236"/>
              </a:spcBef>
              <a:spcAft>
                <a:spcPts val="0"/>
              </a:spcAft>
            </a:pPr>
            <a:r>
              <a:rPr lang="it-IT" sz="1800" b="1" i="0" u="none" strike="noStrike" dirty="0">
                <a:solidFill>
                  <a:srgbClr val="000000"/>
                </a:solidFill>
                <a:effectLst/>
                <a:latin typeface="Trebuchet MS" panose="020B0603020202020204" pitchFamily="34" charset="0"/>
              </a:rPr>
              <a:t>1.2 </a:t>
            </a:r>
            <a:r>
              <a:rPr lang="it-IT" sz="1800" b="0" i="0" u="none" strike="noStrike" dirty="0">
                <a:solidFill>
                  <a:srgbClr val="000000"/>
                </a:solidFill>
                <a:effectLst/>
                <a:latin typeface="Trebuchet MS" panose="020B0603020202020204" pitchFamily="34" charset="0"/>
              </a:rPr>
              <a:t>Entro il 2030, ridurre almeno della metà la percentuale di uomini,  </a:t>
            </a:r>
            <a:br>
              <a:rPr lang="it-IT" sz="1800" b="0" i="0" u="none" strike="noStrike" dirty="0">
                <a:solidFill>
                  <a:srgbClr val="000000"/>
                </a:solidFill>
                <a:effectLst/>
                <a:latin typeface="Trebuchet MS" panose="020B0603020202020204" pitchFamily="34" charset="0"/>
              </a:rPr>
            </a:br>
            <a:r>
              <a:rPr lang="it-IT" sz="1800" b="0" i="0" u="none" strike="noStrike" dirty="0">
                <a:solidFill>
                  <a:srgbClr val="000000"/>
                </a:solidFill>
                <a:effectLst/>
                <a:latin typeface="Trebuchet MS" panose="020B0603020202020204" pitchFamily="34" charset="0"/>
              </a:rPr>
              <a:t>donne e bambini di ogni età che vivono in povertà in tutte le sue  dimensioni in base alle definizioni nazionali </a:t>
            </a:r>
          </a:p>
          <a:p>
            <a:pPr marL="114897" rtl="0">
              <a:spcBef>
                <a:spcPts val="2236"/>
              </a:spcBef>
              <a:spcAft>
                <a:spcPts val="0"/>
              </a:spcAft>
            </a:pPr>
            <a:r>
              <a:rPr lang="it-IT" sz="1800" b="1" i="0" u="none" strike="noStrike" dirty="0">
                <a:solidFill>
                  <a:srgbClr val="000000"/>
                </a:solidFill>
                <a:effectLst/>
                <a:latin typeface="Trebuchet MS" panose="020B0603020202020204" pitchFamily="34" charset="0"/>
              </a:rPr>
              <a:t>1.3 </a:t>
            </a:r>
            <a:r>
              <a:rPr lang="it-IT" sz="1800" b="0" i="0" u="none" strike="noStrike" dirty="0">
                <a:solidFill>
                  <a:srgbClr val="000000"/>
                </a:solidFill>
                <a:effectLst/>
                <a:latin typeface="Trebuchet MS" panose="020B0603020202020204" pitchFamily="34" charset="0"/>
              </a:rPr>
              <a:t>Applicare a livello nazionale sistemi adeguati e misure di  protezione sociale per tutti, includendo i livelli minimi, ed entro il  2030 raggiungere sostanziale copertura dei poveri e dei vulnerabili </a:t>
            </a:r>
            <a:endParaRPr lang="it-IT" b="0" dirty="0">
              <a:effectLst/>
            </a:endParaRPr>
          </a:p>
          <a:p>
            <a:pPr marL="521" marR="276962" indent="17767" rtl="0">
              <a:spcBef>
                <a:spcPts val="1636"/>
              </a:spcBef>
              <a:spcAft>
                <a:spcPts val="0"/>
              </a:spcAft>
            </a:pPr>
            <a:r>
              <a:rPr lang="it-IT" sz="1800" b="1" i="0" u="none" strike="noStrike" dirty="0">
                <a:solidFill>
                  <a:srgbClr val="000000"/>
                </a:solidFill>
                <a:effectLst/>
                <a:latin typeface="Trebuchet MS" panose="020B0603020202020204" pitchFamily="34" charset="0"/>
              </a:rPr>
              <a:t>     1.4 </a:t>
            </a:r>
            <a:r>
              <a:rPr lang="it-IT" sz="1800" b="0" i="0" u="none" strike="noStrike" dirty="0">
                <a:solidFill>
                  <a:srgbClr val="000000"/>
                </a:solidFill>
                <a:effectLst/>
                <a:latin typeface="Trebuchet MS" panose="020B0603020202020204" pitchFamily="34" charset="0"/>
              </a:rPr>
              <a:t>Entro il 2030, assicurare che tutti gli uomini e le donne, in  particolare i poveri e i vulnerabili, abbiano uguali diritti riguardo alle  risorse economiche, così come l'accesso ai servizi di base, la proprietà  e il controllo sulla terra e altre forme di proprietà, eredità, risorse  naturali, adeguate nuove tecnologie e servizi finanziari, tra cui la  microfinanza. </a:t>
            </a:r>
            <a:endParaRPr lang="it-IT" b="0" dirty="0">
              <a:effectLst/>
            </a:endParaRPr>
          </a:p>
          <a:p>
            <a:pPr marL="521" marR="487121" indent="17767" rtl="0">
              <a:spcBef>
                <a:spcPts val="1775"/>
              </a:spcBef>
              <a:spcAft>
                <a:spcPts val="0"/>
              </a:spcAft>
            </a:pPr>
            <a:r>
              <a:rPr lang="it-IT" sz="1800" b="1" i="0" u="none" strike="noStrike" dirty="0">
                <a:solidFill>
                  <a:srgbClr val="000000"/>
                </a:solidFill>
                <a:effectLst/>
                <a:latin typeface="Trebuchet MS" panose="020B0603020202020204" pitchFamily="34" charset="0"/>
              </a:rPr>
              <a:t>     1.5 </a:t>
            </a:r>
            <a:r>
              <a:rPr lang="it-IT" sz="1800" b="0" i="0" u="none" strike="noStrike" dirty="0">
                <a:solidFill>
                  <a:srgbClr val="000000"/>
                </a:solidFill>
                <a:effectLst/>
                <a:latin typeface="Trebuchet MS" panose="020B0603020202020204" pitchFamily="34" charset="0"/>
              </a:rPr>
              <a:t>Entro il 2030, costruire la resilienza dei poveri e di quelli in  situazioni vulnerabili e ridurre la loro esposizione e vulnerabilità ad  eventi estremi legati al clima e ad altri shock e disastri economici,  sociali e ambientali </a:t>
            </a:r>
            <a:endParaRPr lang="it-IT" dirty="0"/>
          </a:p>
          <a:p>
            <a:pPr marL="521" marR="487121" indent="17767" rtl="0">
              <a:spcBef>
                <a:spcPts val="1775"/>
              </a:spcBef>
              <a:spcAft>
                <a:spcPts val="0"/>
              </a:spcAft>
            </a:pPr>
            <a:r>
              <a:rPr lang="it-IT" sz="1800" b="1" i="0" u="none" strike="noStrike" dirty="0">
                <a:solidFill>
                  <a:srgbClr val="000000"/>
                </a:solidFill>
                <a:effectLst/>
                <a:latin typeface="Trebuchet MS" panose="020B0603020202020204" pitchFamily="34" charset="0"/>
              </a:rPr>
              <a:t>     1.a </a:t>
            </a:r>
            <a:r>
              <a:rPr lang="it-IT" sz="1800" b="0" i="0" u="none" strike="noStrike" dirty="0">
                <a:solidFill>
                  <a:srgbClr val="000000"/>
                </a:solidFill>
                <a:effectLst/>
                <a:latin typeface="Trebuchet MS" panose="020B0603020202020204" pitchFamily="34" charset="0"/>
              </a:rPr>
              <a:t>Garantire una significativa mobilitazione di risorse da una varietà  di fonti, anche attraverso la cooperazione allo sviluppo rafforzata, al  fine di fornire mezzi adeguati e prevedibili per i paesi in via di  sviluppo, in particolare per i paesi meno sviluppati, ad attuare  programmi e politiche per porre fine alla povertà in tutte le sue  dimensioni </a:t>
            </a:r>
          </a:p>
          <a:p>
            <a:pPr marL="521" marR="487121" indent="17767" rtl="0">
              <a:spcBef>
                <a:spcPts val="1775"/>
              </a:spcBef>
              <a:spcAft>
                <a:spcPts val="0"/>
              </a:spcAft>
            </a:pPr>
            <a:r>
              <a:rPr lang="it-IT" sz="1800" b="1" i="0" u="none" strike="noStrike" dirty="0">
                <a:solidFill>
                  <a:srgbClr val="000000"/>
                </a:solidFill>
                <a:effectLst/>
                <a:latin typeface="Trebuchet MS" panose="020B0603020202020204" pitchFamily="34" charset="0"/>
              </a:rPr>
              <a:t>     1.b </a:t>
            </a:r>
            <a:r>
              <a:rPr lang="it-IT" sz="1800" b="0" i="0" u="none" strike="noStrike" dirty="0">
                <a:solidFill>
                  <a:srgbClr val="000000"/>
                </a:solidFill>
                <a:effectLst/>
                <a:latin typeface="Trebuchet MS" panose="020B0603020202020204" pitchFamily="34" charset="0"/>
              </a:rPr>
              <a:t>Creare solidi quadri di riferimento politici a livello nazionale,  regionale e internazionale, basati su strategie di sviluppo a favore dei  poveri e attenti alla parità di genere, per sostenere investimenti  accelerati nelle azioni di lotta alla povertà </a:t>
            </a:r>
            <a:endParaRPr lang="en-US" dirty="0"/>
          </a:p>
        </p:txBody>
      </p:sp>
    </p:spTree>
    <p:extLst>
      <p:ext uri="{BB962C8B-B14F-4D97-AF65-F5344CB8AC3E}">
        <p14:creationId xmlns:p14="http://schemas.microsoft.com/office/powerpoint/2010/main" val="168701989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3000">
        <p15:prstTrans prst="airplane"/>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6">
            <a:extLst>
              <a:ext uri="{FF2B5EF4-FFF2-40B4-BE49-F238E27FC236}">
                <a16:creationId xmlns:a16="http://schemas.microsoft.com/office/drawing/2014/main" id="{DA381740-063A-41A4-836D-85D14980EEF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4736883"/>
            <a:ext cx="4243589" cy="27432"/>
          </a:xfrm>
          <a:custGeom>
            <a:avLst/>
            <a:gdLst>
              <a:gd name="connsiteX0" fmla="*/ 0 w 4243589"/>
              <a:gd name="connsiteY0" fmla="*/ 0 h 27432"/>
              <a:gd name="connsiteX1" fmla="*/ 563791 w 4243589"/>
              <a:gd name="connsiteY1" fmla="*/ 0 h 27432"/>
              <a:gd name="connsiteX2" fmla="*/ 1042710 w 4243589"/>
              <a:gd name="connsiteY2" fmla="*/ 0 h 27432"/>
              <a:gd name="connsiteX3" fmla="*/ 1564066 w 4243589"/>
              <a:gd name="connsiteY3" fmla="*/ 0 h 27432"/>
              <a:gd name="connsiteX4" fmla="*/ 2212729 w 4243589"/>
              <a:gd name="connsiteY4" fmla="*/ 0 h 27432"/>
              <a:gd name="connsiteX5" fmla="*/ 2776520 w 4243589"/>
              <a:gd name="connsiteY5" fmla="*/ 0 h 27432"/>
              <a:gd name="connsiteX6" fmla="*/ 3297875 w 4243589"/>
              <a:gd name="connsiteY6" fmla="*/ 0 h 27432"/>
              <a:gd name="connsiteX7" fmla="*/ 4243589 w 4243589"/>
              <a:gd name="connsiteY7" fmla="*/ 0 h 27432"/>
              <a:gd name="connsiteX8" fmla="*/ 4243589 w 4243589"/>
              <a:gd name="connsiteY8" fmla="*/ 27432 h 27432"/>
              <a:gd name="connsiteX9" fmla="*/ 3637362 w 4243589"/>
              <a:gd name="connsiteY9" fmla="*/ 27432 h 27432"/>
              <a:gd name="connsiteX10" fmla="*/ 3116007 w 4243589"/>
              <a:gd name="connsiteY10" fmla="*/ 27432 h 27432"/>
              <a:gd name="connsiteX11" fmla="*/ 2424908 w 4243589"/>
              <a:gd name="connsiteY11" fmla="*/ 27432 h 27432"/>
              <a:gd name="connsiteX12" fmla="*/ 1861117 w 4243589"/>
              <a:gd name="connsiteY12" fmla="*/ 27432 h 27432"/>
              <a:gd name="connsiteX13" fmla="*/ 1382198 w 4243589"/>
              <a:gd name="connsiteY13" fmla="*/ 27432 h 27432"/>
              <a:gd name="connsiteX14" fmla="*/ 733535 w 4243589"/>
              <a:gd name="connsiteY14" fmla="*/ 27432 h 27432"/>
              <a:gd name="connsiteX15" fmla="*/ 0 w 4243589"/>
              <a:gd name="connsiteY15" fmla="*/ 27432 h 27432"/>
              <a:gd name="connsiteX16" fmla="*/ 0 w 4243589"/>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27432" fill="none" extrusionOk="0">
                <a:moveTo>
                  <a:pt x="0" y="0"/>
                </a:moveTo>
                <a:cubicBezTo>
                  <a:pt x="157351" y="-15653"/>
                  <a:pt x="378877" y="-5828"/>
                  <a:pt x="563791" y="0"/>
                </a:cubicBezTo>
                <a:cubicBezTo>
                  <a:pt x="748705" y="5828"/>
                  <a:pt x="905659" y="-5525"/>
                  <a:pt x="1042710" y="0"/>
                </a:cubicBezTo>
                <a:cubicBezTo>
                  <a:pt x="1179761" y="5525"/>
                  <a:pt x="1356845" y="-21288"/>
                  <a:pt x="1564066" y="0"/>
                </a:cubicBezTo>
                <a:cubicBezTo>
                  <a:pt x="1771287" y="21288"/>
                  <a:pt x="1912099" y="25135"/>
                  <a:pt x="2212729" y="0"/>
                </a:cubicBezTo>
                <a:cubicBezTo>
                  <a:pt x="2513359" y="-25135"/>
                  <a:pt x="2514918" y="-27119"/>
                  <a:pt x="2776520" y="0"/>
                </a:cubicBezTo>
                <a:cubicBezTo>
                  <a:pt x="3038122" y="27119"/>
                  <a:pt x="3178771" y="18116"/>
                  <a:pt x="3297875" y="0"/>
                </a:cubicBezTo>
                <a:cubicBezTo>
                  <a:pt x="3416980" y="-18116"/>
                  <a:pt x="4012240" y="-40869"/>
                  <a:pt x="4243589" y="0"/>
                </a:cubicBezTo>
                <a:cubicBezTo>
                  <a:pt x="4242616" y="8304"/>
                  <a:pt x="4243111" y="21512"/>
                  <a:pt x="4243589" y="27432"/>
                </a:cubicBezTo>
                <a:cubicBezTo>
                  <a:pt x="4112949" y="6289"/>
                  <a:pt x="3928037" y="10975"/>
                  <a:pt x="3637362" y="27432"/>
                </a:cubicBezTo>
                <a:cubicBezTo>
                  <a:pt x="3346687" y="43889"/>
                  <a:pt x="3254446" y="35813"/>
                  <a:pt x="3116007" y="27432"/>
                </a:cubicBezTo>
                <a:cubicBezTo>
                  <a:pt x="2977569" y="19051"/>
                  <a:pt x="2620228" y="38017"/>
                  <a:pt x="2424908" y="27432"/>
                </a:cubicBezTo>
                <a:cubicBezTo>
                  <a:pt x="2229588" y="16847"/>
                  <a:pt x="2088287" y="5290"/>
                  <a:pt x="1861117" y="27432"/>
                </a:cubicBezTo>
                <a:cubicBezTo>
                  <a:pt x="1633947" y="49574"/>
                  <a:pt x="1502447" y="8273"/>
                  <a:pt x="1382198" y="27432"/>
                </a:cubicBezTo>
                <a:cubicBezTo>
                  <a:pt x="1261949" y="46591"/>
                  <a:pt x="1045440" y="37497"/>
                  <a:pt x="733535" y="27432"/>
                </a:cubicBezTo>
                <a:cubicBezTo>
                  <a:pt x="421630" y="17367"/>
                  <a:pt x="341257" y="-9215"/>
                  <a:pt x="0" y="27432"/>
                </a:cubicBezTo>
                <a:cubicBezTo>
                  <a:pt x="-1048" y="14992"/>
                  <a:pt x="-1120" y="7447"/>
                  <a:pt x="0" y="0"/>
                </a:cubicBezTo>
                <a:close/>
              </a:path>
              <a:path w="4243589" h="27432" stroke="0" extrusionOk="0">
                <a:moveTo>
                  <a:pt x="0" y="0"/>
                </a:moveTo>
                <a:cubicBezTo>
                  <a:pt x="128164" y="17204"/>
                  <a:pt x="312653" y="1129"/>
                  <a:pt x="563791" y="0"/>
                </a:cubicBezTo>
                <a:cubicBezTo>
                  <a:pt x="814929" y="-1129"/>
                  <a:pt x="837271" y="8503"/>
                  <a:pt x="1042710" y="0"/>
                </a:cubicBezTo>
                <a:cubicBezTo>
                  <a:pt x="1248149" y="-8503"/>
                  <a:pt x="1588432" y="-28862"/>
                  <a:pt x="1733809" y="0"/>
                </a:cubicBezTo>
                <a:cubicBezTo>
                  <a:pt x="1879186" y="28862"/>
                  <a:pt x="2052815" y="5974"/>
                  <a:pt x="2297600" y="0"/>
                </a:cubicBezTo>
                <a:cubicBezTo>
                  <a:pt x="2542385" y="-5974"/>
                  <a:pt x="2699960" y="-23550"/>
                  <a:pt x="2861391" y="0"/>
                </a:cubicBezTo>
                <a:cubicBezTo>
                  <a:pt x="3022822" y="23550"/>
                  <a:pt x="3390411" y="25272"/>
                  <a:pt x="3552490" y="0"/>
                </a:cubicBezTo>
                <a:cubicBezTo>
                  <a:pt x="3714569" y="-25272"/>
                  <a:pt x="3950585" y="-31327"/>
                  <a:pt x="4243589" y="0"/>
                </a:cubicBezTo>
                <a:cubicBezTo>
                  <a:pt x="4244074" y="9333"/>
                  <a:pt x="4244867" y="19699"/>
                  <a:pt x="4243589" y="27432"/>
                </a:cubicBezTo>
                <a:cubicBezTo>
                  <a:pt x="4130424" y="7904"/>
                  <a:pt x="3932803" y="51393"/>
                  <a:pt x="3722234" y="27432"/>
                </a:cubicBezTo>
                <a:cubicBezTo>
                  <a:pt x="3511665" y="3471"/>
                  <a:pt x="3269903" y="55138"/>
                  <a:pt x="3116007" y="27432"/>
                </a:cubicBezTo>
                <a:cubicBezTo>
                  <a:pt x="2962111" y="-274"/>
                  <a:pt x="2744280" y="32368"/>
                  <a:pt x="2509780" y="27432"/>
                </a:cubicBezTo>
                <a:cubicBezTo>
                  <a:pt x="2275280" y="22496"/>
                  <a:pt x="2066059" y="52808"/>
                  <a:pt x="1945989" y="27432"/>
                </a:cubicBezTo>
                <a:cubicBezTo>
                  <a:pt x="1825919" y="2056"/>
                  <a:pt x="1407329" y="21760"/>
                  <a:pt x="1254890" y="27432"/>
                </a:cubicBezTo>
                <a:cubicBezTo>
                  <a:pt x="1102451" y="33104"/>
                  <a:pt x="837950" y="40817"/>
                  <a:pt x="563791" y="27432"/>
                </a:cubicBezTo>
                <a:cubicBezTo>
                  <a:pt x="289632" y="14047"/>
                  <a:pt x="132768" y="16249"/>
                  <a:pt x="0" y="27432"/>
                </a:cubicBezTo>
                <a:cubicBezTo>
                  <a:pt x="211" y="18145"/>
                  <a:pt x="120" y="6480"/>
                  <a:pt x="0" y="0"/>
                </a:cubicBezTo>
                <a:close/>
              </a:path>
            </a:pathLst>
          </a:custGeom>
          <a:solidFill>
            <a:schemeClr val="tx1"/>
          </a:solidFill>
          <a:ln w="38100" cap="rnd">
            <a:solidFill>
              <a:schemeClr val="tx1"/>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useBgFill="1">
        <p:nvSpPr>
          <p:cNvPr id="12" name="Rectangle 11">
            <a:extLst>
              <a:ext uri="{FF2B5EF4-FFF2-40B4-BE49-F238E27FC236}">
                <a16:creationId xmlns:a16="http://schemas.microsoft.com/office/drawing/2014/main" id="{93245F62-CCC4-49E4-B95B-EA6C1E790510}"/>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6">
            <a:extLst>
              <a:ext uri="{FF2B5EF4-FFF2-40B4-BE49-F238E27FC236}">
                <a16:creationId xmlns:a16="http://schemas.microsoft.com/office/drawing/2014/main" id="{E6C0DD6B-6AA3-448F-9B99-8386295BC1B4}"/>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810000" y="5509052"/>
            <a:ext cx="4572000" cy="27432"/>
          </a:xfrm>
          <a:custGeom>
            <a:avLst/>
            <a:gdLst>
              <a:gd name="connsiteX0" fmla="*/ 0 w 4572000"/>
              <a:gd name="connsiteY0" fmla="*/ 0 h 27432"/>
              <a:gd name="connsiteX1" fmla="*/ 607423 w 4572000"/>
              <a:gd name="connsiteY1" fmla="*/ 0 h 27432"/>
              <a:gd name="connsiteX2" fmla="*/ 1123406 w 4572000"/>
              <a:gd name="connsiteY2" fmla="*/ 0 h 27432"/>
              <a:gd name="connsiteX3" fmla="*/ 1685109 w 4572000"/>
              <a:gd name="connsiteY3" fmla="*/ 0 h 27432"/>
              <a:gd name="connsiteX4" fmla="*/ 2383971 w 4572000"/>
              <a:gd name="connsiteY4" fmla="*/ 0 h 27432"/>
              <a:gd name="connsiteX5" fmla="*/ 2991394 w 4572000"/>
              <a:gd name="connsiteY5" fmla="*/ 0 h 27432"/>
              <a:gd name="connsiteX6" fmla="*/ 3553097 w 4572000"/>
              <a:gd name="connsiteY6" fmla="*/ 0 h 27432"/>
              <a:gd name="connsiteX7" fmla="*/ 4572000 w 4572000"/>
              <a:gd name="connsiteY7" fmla="*/ 0 h 27432"/>
              <a:gd name="connsiteX8" fmla="*/ 4572000 w 4572000"/>
              <a:gd name="connsiteY8" fmla="*/ 27432 h 27432"/>
              <a:gd name="connsiteX9" fmla="*/ 3918857 w 4572000"/>
              <a:gd name="connsiteY9" fmla="*/ 27432 h 27432"/>
              <a:gd name="connsiteX10" fmla="*/ 3357154 w 4572000"/>
              <a:gd name="connsiteY10" fmla="*/ 27432 h 27432"/>
              <a:gd name="connsiteX11" fmla="*/ 2612571 w 4572000"/>
              <a:gd name="connsiteY11" fmla="*/ 27432 h 27432"/>
              <a:gd name="connsiteX12" fmla="*/ 2005149 w 4572000"/>
              <a:gd name="connsiteY12" fmla="*/ 27432 h 27432"/>
              <a:gd name="connsiteX13" fmla="*/ 1489166 w 4572000"/>
              <a:gd name="connsiteY13" fmla="*/ 27432 h 27432"/>
              <a:gd name="connsiteX14" fmla="*/ 790303 w 4572000"/>
              <a:gd name="connsiteY14" fmla="*/ 27432 h 27432"/>
              <a:gd name="connsiteX15" fmla="*/ 0 w 4572000"/>
              <a:gd name="connsiteY15" fmla="*/ 27432 h 27432"/>
              <a:gd name="connsiteX16" fmla="*/ 0 w 4572000"/>
              <a:gd name="connsiteY16" fmla="*/ 0 h 2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572000" h="27432" fill="none" extrusionOk="0">
                <a:moveTo>
                  <a:pt x="0" y="0"/>
                </a:moveTo>
                <a:cubicBezTo>
                  <a:pt x="150397" y="-23421"/>
                  <a:pt x="474161" y="9174"/>
                  <a:pt x="607423" y="0"/>
                </a:cubicBezTo>
                <a:cubicBezTo>
                  <a:pt x="740685" y="-9174"/>
                  <a:pt x="868821" y="-4258"/>
                  <a:pt x="1123406" y="0"/>
                </a:cubicBezTo>
                <a:cubicBezTo>
                  <a:pt x="1377991" y="4258"/>
                  <a:pt x="1567664" y="-12410"/>
                  <a:pt x="1685109" y="0"/>
                </a:cubicBezTo>
                <a:cubicBezTo>
                  <a:pt x="1802554" y="12410"/>
                  <a:pt x="2193086" y="-14353"/>
                  <a:pt x="2383971" y="0"/>
                </a:cubicBezTo>
                <a:cubicBezTo>
                  <a:pt x="2574856" y="14353"/>
                  <a:pt x="2697477" y="-26142"/>
                  <a:pt x="2991394" y="0"/>
                </a:cubicBezTo>
                <a:cubicBezTo>
                  <a:pt x="3285311" y="26142"/>
                  <a:pt x="3423667" y="26544"/>
                  <a:pt x="3553097" y="0"/>
                </a:cubicBezTo>
                <a:cubicBezTo>
                  <a:pt x="3682527" y="-26544"/>
                  <a:pt x="4344147" y="50350"/>
                  <a:pt x="4572000" y="0"/>
                </a:cubicBezTo>
                <a:cubicBezTo>
                  <a:pt x="4571027" y="8304"/>
                  <a:pt x="4571522" y="21512"/>
                  <a:pt x="4572000" y="27432"/>
                </a:cubicBezTo>
                <a:cubicBezTo>
                  <a:pt x="4438349" y="5490"/>
                  <a:pt x="4090129" y="31231"/>
                  <a:pt x="3918857" y="27432"/>
                </a:cubicBezTo>
                <a:cubicBezTo>
                  <a:pt x="3747585" y="23633"/>
                  <a:pt x="3498826" y="6883"/>
                  <a:pt x="3357154" y="27432"/>
                </a:cubicBezTo>
                <a:cubicBezTo>
                  <a:pt x="3215482" y="47981"/>
                  <a:pt x="2784289" y="56849"/>
                  <a:pt x="2612571" y="27432"/>
                </a:cubicBezTo>
                <a:cubicBezTo>
                  <a:pt x="2440853" y="-1985"/>
                  <a:pt x="2261292" y="25951"/>
                  <a:pt x="2005149" y="27432"/>
                </a:cubicBezTo>
                <a:cubicBezTo>
                  <a:pt x="1749006" y="28913"/>
                  <a:pt x="1700078" y="34342"/>
                  <a:pt x="1489166" y="27432"/>
                </a:cubicBezTo>
                <a:cubicBezTo>
                  <a:pt x="1278254" y="20522"/>
                  <a:pt x="1077188" y="56916"/>
                  <a:pt x="790303" y="27432"/>
                </a:cubicBezTo>
                <a:cubicBezTo>
                  <a:pt x="503418" y="-2052"/>
                  <a:pt x="359168" y="57044"/>
                  <a:pt x="0" y="27432"/>
                </a:cubicBezTo>
                <a:cubicBezTo>
                  <a:pt x="-1048" y="14992"/>
                  <a:pt x="-1120" y="7447"/>
                  <a:pt x="0" y="0"/>
                </a:cubicBezTo>
                <a:close/>
              </a:path>
              <a:path w="4572000" h="27432" stroke="0" extrusionOk="0">
                <a:moveTo>
                  <a:pt x="0" y="0"/>
                </a:moveTo>
                <a:cubicBezTo>
                  <a:pt x="155698" y="6780"/>
                  <a:pt x="465972" y="13197"/>
                  <a:pt x="607423" y="0"/>
                </a:cubicBezTo>
                <a:cubicBezTo>
                  <a:pt x="748874" y="-13197"/>
                  <a:pt x="1014133" y="22994"/>
                  <a:pt x="1123406" y="0"/>
                </a:cubicBezTo>
                <a:cubicBezTo>
                  <a:pt x="1232679" y="-22994"/>
                  <a:pt x="1639431" y="-2997"/>
                  <a:pt x="1867989" y="0"/>
                </a:cubicBezTo>
                <a:cubicBezTo>
                  <a:pt x="2096547" y="2997"/>
                  <a:pt x="2265668" y="29557"/>
                  <a:pt x="2475411" y="0"/>
                </a:cubicBezTo>
                <a:cubicBezTo>
                  <a:pt x="2685154" y="-29557"/>
                  <a:pt x="2951491" y="73"/>
                  <a:pt x="3082834" y="0"/>
                </a:cubicBezTo>
                <a:cubicBezTo>
                  <a:pt x="3214177" y="-73"/>
                  <a:pt x="3641000" y="-33478"/>
                  <a:pt x="3827417" y="0"/>
                </a:cubicBezTo>
                <a:cubicBezTo>
                  <a:pt x="4013834" y="33478"/>
                  <a:pt x="4345917" y="14255"/>
                  <a:pt x="4572000" y="0"/>
                </a:cubicBezTo>
                <a:cubicBezTo>
                  <a:pt x="4572485" y="9333"/>
                  <a:pt x="4573278" y="19699"/>
                  <a:pt x="4572000" y="27432"/>
                </a:cubicBezTo>
                <a:cubicBezTo>
                  <a:pt x="4318030" y="43025"/>
                  <a:pt x="4161104" y="34314"/>
                  <a:pt x="4010297" y="27432"/>
                </a:cubicBezTo>
                <a:cubicBezTo>
                  <a:pt x="3859490" y="20550"/>
                  <a:pt x="3592529" y="6613"/>
                  <a:pt x="3357154" y="27432"/>
                </a:cubicBezTo>
                <a:cubicBezTo>
                  <a:pt x="3121779" y="48251"/>
                  <a:pt x="2884285" y="3780"/>
                  <a:pt x="2704011" y="27432"/>
                </a:cubicBezTo>
                <a:cubicBezTo>
                  <a:pt x="2523737" y="51084"/>
                  <a:pt x="2295944" y="32081"/>
                  <a:pt x="2096589" y="27432"/>
                </a:cubicBezTo>
                <a:cubicBezTo>
                  <a:pt x="1897234" y="22783"/>
                  <a:pt x="1623782" y="52518"/>
                  <a:pt x="1352006" y="27432"/>
                </a:cubicBezTo>
                <a:cubicBezTo>
                  <a:pt x="1080230" y="2346"/>
                  <a:pt x="869959" y="12864"/>
                  <a:pt x="607423" y="27432"/>
                </a:cubicBezTo>
                <a:cubicBezTo>
                  <a:pt x="344887" y="42000"/>
                  <a:pt x="188100" y="40051"/>
                  <a:pt x="0" y="27432"/>
                </a:cubicBezTo>
                <a:cubicBezTo>
                  <a:pt x="211" y="18145"/>
                  <a:pt x="120" y="6480"/>
                  <a:pt x="0" y="0"/>
                </a:cubicBezTo>
                <a:close/>
              </a:path>
            </a:pathLst>
          </a:custGeom>
          <a:solidFill>
            <a:srgbClr val="FDBF80"/>
          </a:solidFill>
          <a:ln w="38100" cap="rnd">
            <a:solidFill>
              <a:srgbClr val="FDBF80"/>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Date Placeholder 26">
            <a:extLst>
              <a:ext uri="{FF2B5EF4-FFF2-40B4-BE49-F238E27FC236}">
                <a16:creationId xmlns:a16="http://schemas.microsoft.com/office/drawing/2014/main" id="{F28B82B1-E269-4325-A665-6CFE5DEE5DE5}"/>
              </a:ext>
              <a:ext uri="{C183D7F6-B498-43B3-948B-1728B52AA6E4}">
                <adec:decorative xmlns=""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38200" y="6356350"/>
            <a:ext cx="2743200" cy="365125"/>
          </a:xfrm>
          <a:prstGeom prst="rect">
            <a:avLst/>
          </a:prstGeom>
        </p:spPr>
        <p:txBody>
          <a:bodyPr vert="horz" lIns="91440" tIns="45720" rIns="91440" bIns="45720" rtlCol="0" anchor="ctr"/>
          <a:lstStyle>
            <a:defPPr>
              <a:defRPr lang="en-US"/>
            </a:defPPr>
            <a:lvl1pPr marL="0" algn="l"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
        <p:nvSpPr>
          <p:cNvPr id="18" name="Footer Placeholder 27">
            <a:extLst>
              <a:ext uri="{FF2B5EF4-FFF2-40B4-BE49-F238E27FC236}">
                <a16:creationId xmlns:a16="http://schemas.microsoft.com/office/drawing/2014/main" id="{7C700527-76FD-4DF4-A597-6F5E089CA0C2}"/>
              </a:ext>
              <a:ext uri="{C183D7F6-B498-43B3-948B-1728B52AA6E4}">
                <adec:decorative xmlns=""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038600" y="6356350"/>
            <a:ext cx="4114800" cy="365125"/>
          </a:xfrm>
          <a:prstGeom prst="rect">
            <a:avLst/>
          </a:prstGeom>
        </p:spPr>
        <p:txBody>
          <a:bodyPr vert="horz" lIns="91440" tIns="45720" rIns="91440" bIns="45720" rtlCol="0" anchor="ctr"/>
          <a:lstStyle>
            <a:defPPr>
              <a:defRPr lang="en-US"/>
            </a:defPPr>
            <a:lvl1pPr marL="0" algn="ct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
        <p:nvSpPr>
          <p:cNvPr id="20" name="Slide Number Placeholder 28">
            <a:extLst>
              <a:ext uri="{FF2B5EF4-FFF2-40B4-BE49-F238E27FC236}">
                <a16:creationId xmlns:a16="http://schemas.microsoft.com/office/drawing/2014/main" id="{B5EA49A9-01EB-4D60-A392-7DC9B625D67D}"/>
              </a:ext>
              <a:ext uri="{C183D7F6-B498-43B3-948B-1728B52AA6E4}">
                <adec:decorative xmlns="" xmlns:adec="http://schemas.microsoft.com/office/drawing/2017/decorative" val="1"/>
              </a:ext>
            </a:extLst>
          </p:cNvPr>
          <p:cNvSpPr txBox="1">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610600" y="6356350"/>
            <a:ext cx="2743200" cy="365125"/>
          </a:xfrm>
          <a:prstGeom prst="rect">
            <a:avLst/>
          </a:prstGeom>
        </p:spPr>
        <p:txBody>
          <a:bodyPr vert="horz" lIns="91440" tIns="45720" rIns="91440" bIns="45720" rtlCol="0" anchor="ctr"/>
          <a:lstStyle>
            <a:defPPr>
              <a:defRPr lang="en-US"/>
            </a:defPPr>
            <a:lvl1pPr marL="0" algn="r" defTabSz="914400" rtl="0" eaLnBrk="1" latinLnBrk="0" hangingPunct="1">
              <a:defRPr sz="16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
        <p:nvSpPr>
          <p:cNvPr id="6" name="Rettangolo 5">
            <a:extLst>
              <a:ext uri="{FF2B5EF4-FFF2-40B4-BE49-F238E27FC236}">
                <a16:creationId xmlns:a16="http://schemas.microsoft.com/office/drawing/2014/main" id="{1AC26527-522C-4398-BB10-12826C699BDE}"/>
              </a:ext>
            </a:extLst>
          </p:cNvPr>
          <p:cNvSpPr/>
          <p:nvPr/>
        </p:nvSpPr>
        <p:spPr>
          <a:xfrm>
            <a:off x="361950" y="1526632"/>
            <a:ext cx="6410325" cy="5303936"/>
          </a:xfrm>
          <a:prstGeom prst="rect">
            <a:avLst/>
          </a:prstGeom>
          <a:ln>
            <a:noFill/>
          </a:ln>
        </p:spPr>
        <p:style>
          <a:lnRef idx="2">
            <a:schemeClr val="accent6"/>
          </a:lnRef>
          <a:fillRef idx="1">
            <a:schemeClr val="lt1"/>
          </a:fillRef>
          <a:effectRef idx="0">
            <a:schemeClr val="accent6"/>
          </a:effectRef>
          <a:fontRef idx="minor">
            <a:schemeClr val="dk1"/>
          </a:fontRef>
        </p:style>
        <p:txBody>
          <a:bodyPr rtlCol="0" anchor="ctr"/>
          <a:lstStyle/>
          <a:p>
            <a:pPr algn="ctr"/>
            <a:r>
              <a:rPr lang="it-IT" sz="2000" dirty="0">
                <a:latin typeface="Coolvetica Rg" panose="020B0603030602020004" pitchFamily="34" charset="0"/>
              </a:rPr>
              <a:t>Il primo obiettivo dell’Agenda è porre fine alla povertà in tutto il mondo. Non è infatti un problema solo dei Paesi meno sviluppati, ma di tutti. Si stima che nel 2O3O, 167 milioni di bambini vivranno in povertà se non si prendono provvedimenti. La povertà ha molte cause (disoccupazione, conflitti fra popoli, disastri ambientali, …), per questo è il primo obiettivo dell’Agenda</a:t>
            </a:r>
            <a:r>
              <a:rPr lang="it-IT" dirty="0">
                <a:latin typeface="Coolvetica Rg" panose="020B0603030602020004" pitchFamily="34" charset="0"/>
              </a:rPr>
              <a:t>.</a:t>
            </a:r>
            <a:endParaRPr lang="en-US" dirty="0">
              <a:latin typeface="Coolvetica Rg" panose="020B0603030602020004" pitchFamily="34" charset="0"/>
            </a:endParaRPr>
          </a:p>
        </p:txBody>
      </p:sp>
      <p:pic>
        <p:nvPicPr>
          <p:cNvPr id="7" name="Immagine 6">
            <a:extLst>
              <a:ext uri="{FF2B5EF4-FFF2-40B4-BE49-F238E27FC236}">
                <a16:creationId xmlns:a16="http://schemas.microsoft.com/office/drawing/2014/main" id="{660C7491-2D73-4123-90A0-EA1C36F0CFAB}"/>
              </a:ext>
            </a:extLst>
          </p:cNvPr>
          <p:cNvPicPr>
            <a:picLocks noChangeAspect="1"/>
          </p:cNvPicPr>
          <p:nvPr/>
        </p:nvPicPr>
        <p:blipFill>
          <a:blip r:embed="rId2"/>
          <a:stretch>
            <a:fillRect/>
          </a:stretch>
        </p:blipFill>
        <p:spPr>
          <a:xfrm>
            <a:off x="6772275" y="2066895"/>
            <a:ext cx="4981575" cy="4474975"/>
          </a:xfrm>
          <a:prstGeom prst="rect">
            <a:avLst/>
          </a:prstGeom>
        </p:spPr>
      </p:pic>
      <p:sp>
        <p:nvSpPr>
          <p:cNvPr id="11" name="Rettangolo 10">
            <a:extLst>
              <a:ext uri="{FF2B5EF4-FFF2-40B4-BE49-F238E27FC236}">
                <a16:creationId xmlns:a16="http://schemas.microsoft.com/office/drawing/2014/main" id="{440E3646-784D-45DF-BD37-ED97FCC15382}"/>
              </a:ext>
            </a:extLst>
          </p:cNvPr>
          <p:cNvSpPr/>
          <p:nvPr/>
        </p:nvSpPr>
        <p:spPr>
          <a:xfrm>
            <a:off x="942975" y="446973"/>
            <a:ext cx="10515600" cy="1244482"/>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it-IT" sz="6600" b="1" dirty="0">
                <a:latin typeface="+mj-lt"/>
              </a:rPr>
              <a:t>Zero Povertà</a:t>
            </a:r>
            <a:endParaRPr lang="en-US" sz="6600" b="1" dirty="0">
              <a:latin typeface="+mj-lt"/>
            </a:endParaRPr>
          </a:p>
        </p:txBody>
      </p:sp>
      <p:pic>
        <p:nvPicPr>
          <p:cNvPr id="15" name="Segnaposto contenuto 14" descr="Denaro con riempimento a tinta unita">
            <a:extLst>
              <a:ext uri="{FF2B5EF4-FFF2-40B4-BE49-F238E27FC236}">
                <a16:creationId xmlns:a16="http://schemas.microsoft.com/office/drawing/2014/main" id="{BF880CBF-9D83-472F-B228-8AA6D8AF859D}"/>
              </a:ext>
            </a:extLst>
          </p:cNvPr>
          <p:cNvPicPr>
            <a:picLocks noGrp="1" noChangeAspect="1"/>
          </p:cNvPicPr>
          <p:nvPr>
            <p:ph idx="1"/>
          </p:nvPr>
        </p:nvPicPr>
        <p:blipFill>
          <a:blip r:embed="rId3">
            <a:extLst>
              <a:ext uri="{96DAC541-7B7A-43D3-8B79-37D633B846F1}">
                <asvg:svgBlip xmlns="" xmlns:asvg="http://schemas.microsoft.com/office/drawing/2016/SVG/main" r:embed="rId4"/>
              </a:ext>
            </a:extLst>
          </a:blip>
          <a:stretch>
            <a:fillRect/>
          </a:stretch>
        </p:blipFill>
        <p:spPr>
          <a:xfrm>
            <a:off x="2464655" y="654412"/>
            <a:ext cx="990678" cy="990678"/>
          </a:xfrm>
        </p:spPr>
      </p:pic>
      <p:pic>
        <p:nvPicPr>
          <p:cNvPr id="17" name="Immagine 16">
            <a:extLst>
              <a:ext uri="{FF2B5EF4-FFF2-40B4-BE49-F238E27FC236}">
                <a16:creationId xmlns:a16="http://schemas.microsoft.com/office/drawing/2014/main" id="{D4D083F2-8560-49CA-9B78-E2DC3682179B}"/>
              </a:ext>
            </a:extLst>
          </p:cNvPr>
          <p:cNvPicPr>
            <a:picLocks noChangeAspect="1"/>
          </p:cNvPicPr>
          <p:nvPr/>
        </p:nvPicPr>
        <p:blipFill>
          <a:blip r:embed="rId5"/>
          <a:stretch>
            <a:fillRect/>
          </a:stretch>
        </p:blipFill>
        <p:spPr>
          <a:xfrm>
            <a:off x="8866208" y="646133"/>
            <a:ext cx="993734" cy="993734"/>
          </a:xfrm>
          <a:prstGeom prst="rect">
            <a:avLst/>
          </a:prstGeom>
        </p:spPr>
      </p:pic>
      <p:pic>
        <p:nvPicPr>
          <p:cNvPr id="21" name="Elemento grafico 20" descr="Monete con riempimento a tinta unita">
            <a:extLst>
              <a:ext uri="{FF2B5EF4-FFF2-40B4-BE49-F238E27FC236}">
                <a16:creationId xmlns:a16="http://schemas.microsoft.com/office/drawing/2014/main" id="{65B898EC-4073-4FC8-B6A4-291F90051BEE}"/>
              </a:ext>
            </a:extLst>
          </p:cNvPr>
          <p:cNvPicPr>
            <a:picLocks noChangeAspect="1"/>
          </p:cNvPicPr>
          <p:nvPr/>
        </p:nvPicPr>
        <p:blipFill>
          <a:blip r:embed="rId6">
            <a:extLst>
              <a:ext uri="{96DAC541-7B7A-43D3-8B79-37D633B846F1}">
                <asvg:svgBlip xmlns="" xmlns:asvg="http://schemas.microsoft.com/office/drawing/2016/SVG/main" r:embed="rId7"/>
              </a:ext>
            </a:extLst>
          </a:blip>
          <a:stretch>
            <a:fillRect/>
          </a:stretch>
        </p:blipFill>
        <p:spPr>
          <a:xfrm>
            <a:off x="1125749" y="596432"/>
            <a:ext cx="1112626" cy="1112626"/>
          </a:xfrm>
          <a:prstGeom prst="rect">
            <a:avLst/>
          </a:prstGeom>
        </p:spPr>
      </p:pic>
      <p:pic>
        <p:nvPicPr>
          <p:cNvPr id="22" name="Immagine 21">
            <a:extLst>
              <a:ext uri="{FF2B5EF4-FFF2-40B4-BE49-F238E27FC236}">
                <a16:creationId xmlns:a16="http://schemas.microsoft.com/office/drawing/2014/main" id="{7EF9A7C3-5AF6-42B0-B5D0-7D207B34CE6A}"/>
              </a:ext>
            </a:extLst>
          </p:cNvPr>
          <p:cNvPicPr>
            <a:picLocks noChangeAspect="1"/>
          </p:cNvPicPr>
          <p:nvPr/>
        </p:nvPicPr>
        <p:blipFill>
          <a:blip r:embed="rId8"/>
          <a:stretch>
            <a:fillRect/>
          </a:stretch>
        </p:blipFill>
        <p:spPr>
          <a:xfrm>
            <a:off x="10037016" y="578691"/>
            <a:ext cx="1109568" cy="1109568"/>
          </a:xfrm>
          <a:prstGeom prst="rect">
            <a:avLst/>
          </a:prstGeom>
        </p:spPr>
      </p:pic>
    </p:spTree>
    <p:extLst>
      <p:ext uri="{BB962C8B-B14F-4D97-AF65-F5344CB8AC3E}">
        <p14:creationId xmlns:p14="http://schemas.microsoft.com/office/powerpoint/2010/main" val="3491993942"/>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3000">
        <p159:morph option="byWord"/>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45D37F4E-DDB4-456B-97E0-9937730A039F}"/>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B8836BD8-34C2-4B45-AF26-4EB4F41F574A}"/>
              </a:ext>
            </a:extLst>
          </p:cNvPr>
          <p:cNvSpPr>
            <a:spLocks noGrp="1"/>
          </p:cNvSpPr>
          <p:nvPr>
            <p:ph type="title"/>
          </p:nvPr>
        </p:nvSpPr>
        <p:spPr>
          <a:xfrm>
            <a:off x="576072" y="238539"/>
            <a:ext cx="11018520" cy="1434415"/>
          </a:xfrm>
        </p:spPr>
        <p:txBody>
          <a:bodyPr anchor="b">
            <a:normAutofit/>
          </a:bodyPr>
          <a:lstStyle/>
          <a:p>
            <a:r>
              <a:rPr lang="it-IT" sz="7200" dirty="0"/>
              <a:t>Zero </a:t>
            </a:r>
            <a:r>
              <a:rPr lang="it-IT" sz="7200" dirty="0" err="1"/>
              <a:t>Hunger</a:t>
            </a:r>
            <a:endParaRPr lang="en-US" sz="7200" dirty="0"/>
          </a:p>
        </p:txBody>
      </p:sp>
      <p:sp>
        <p:nvSpPr>
          <p:cNvPr id="35"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072"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FCB232"/>
          </a:solidFill>
          <a:ln w="38100" cap="rnd">
            <a:solidFill>
              <a:srgbClr val="FCB232"/>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Content Placeholder 7">
            <a:extLst>
              <a:ext uri="{FF2B5EF4-FFF2-40B4-BE49-F238E27FC236}">
                <a16:creationId xmlns:a16="http://schemas.microsoft.com/office/drawing/2014/main" id="{BF8370A2-E20A-46DB-AD25-97D6DC97E155}"/>
              </a:ext>
            </a:extLst>
          </p:cNvPr>
          <p:cNvSpPr>
            <a:spLocks noGrp="1"/>
          </p:cNvSpPr>
          <p:nvPr>
            <p:ph idx="1"/>
          </p:nvPr>
        </p:nvSpPr>
        <p:spPr>
          <a:xfrm>
            <a:off x="85725" y="1911493"/>
            <a:ext cx="7200320" cy="4946507"/>
          </a:xfrm>
        </p:spPr>
        <p:txBody>
          <a:bodyPr anchor="t">
            <a:normAutofit fontScale="85000" lnSpcReduction="10000"/>
          </a:bodyPr>
          <a:lstStyle/>
          <a:p>
            <a:pPr>
              <a:lnSpc>
                <a:spcPct val="100000"/>
              </a:lnSpc>
            </a:pPr>
            <a:r>
              <a:rPr lang="it-IT" sz="1200" dirty="0">
                <a:latin typeface="Coolvetica Rg" panose="020B0603030602020004" pitchFamily="34" charset="0"/>
              </a:rPr>
              <a:t>2.1 Entro il 2030, eliminare la fame e assicurare a tutte le persone, in particolare i  poveri e le persone in situazioni vulnerabili, tra cui i bambini, l'accesso a  un’alimentazione sicura, nutriente e sufficiente per tutto l'anno </a:t>
            </a:r>
          </a:p>
          <a:p>
            <a:pPr>
              <a:lnSpc>
                <a:spcPct val="100000"/>
              </a:lnSpc>
            </a:pPr>
            <a:r>
              <a:rPr lang="it-IT" sz="1200" dirty="0">
                <a:latin typeface="Coolvetica Rg" panose="020B0603030602020004" pitchFamily="34" charset="0"/>
              </a:rPr>
              <a:t>2.2 Entro il 2030, eliminare tutte le forme di malnutrizione, incluso il  raggiungimento, entro il 2025, degli obiettivi concordati a livello internazionale  sull’arresto della crescita e il deperimento dei bambini sotto i 5 anni di età, e  soddisfare le esigenze nutrizionali di ragazze adolescenti, in gravidanza, in  allattamento e delle persone anziane </a:t>
            </a:r>
          </a:p>
          <a:p>
            <a:pPr>
              <a:lnSpc>
                <a:spcPct val="100000"/>
              </a:lnSpc>
            </a:pPr>
            <a:r>
              <a:rPr lang="it-IT" sz="1200" dirty="0">
                <a:latin typeface="Coolvetica Rg" panose="020B0603030602020004" pitchFamily="34" charset="0"/>
              </a:rPr>
              <a:t>2.3 Entro il 2030, raddoppiare la produttività agricola e il reddito dei produttori di  alimenti su piccola scala, in particolare le donne, le popolazioni indigene, le  famiglie di agricoltori, pastori e pescatori, anche attraverso l’accesso sicuro e giusto  alla terra, ad altre risorse e stimoli produttivi, alla conoscenza, ai servizi finanziari,  ai mercati e alle opportunità che creino valore aggiunto e occupazione non agricola </a:t>
            </a:r>
          </a:p>
          <a:p>
            <a:pPr>
              <a:lnSpc>
                <a:spcPct val="100000"/>
              </a:lnSpc>
            </a:pPr>
            <a:r>
              <a:rPr lang="it-IT" sz="1200" dirty="0">
                <a:latin typeface="Coolvetica Rg" panose="020B0603030602020004" pitchFamily="34" charset="0"/>
              </a:rPr>
              <a:t>2.4 Entro il 2030, garantire sistemi di produzione alimentare sostenibili e applicare  pratiche agricole resilienti che aumentino la produttività e la produzione, che  aiutino a conservare gli ecosistemi, che rafforzino la capacità di adattamento ai  cambiamenti climatici, alle condizioni meteorologiche estreme, alla siccità, alle  inondazioni e agli altri disastri, e che migliorino progressivamente il terreno e la  qualità del suolo </a:t>
            </a:r>
          </a:p>
          <a:p>
            <a:pPr>
              <a:lnSpc>
                <a:spcPct val="100000"/>
              </a:lnSpc>
            </a:pPr>
            <a:r>
              <a:rPr lang="it-IT" sz="1200" dirty="0">
                <a:latin typeface="Coolvetica Rg" panose="020B0603030602020004" pitchFamily="34" charset="0"/>
              </a:rPr>
              <a:t>2.5 Entro il 2020, assicurare la diversità genetica di semi, piante coltivate e animali  da allevamento e domestici e le loro specie selvatiche affini, anche attraverso  banche del seme e delle piante gestite e diversificate a livello nazionale, regionale e  internazionale, e promuovere l'accesso e la giusta ed equa condivisione dei benefici  derivanti dall'utilizzo delle risorse genetiche e delle conoscenze tradizionali  collegate, come concordato a livello internazionale </a:t>
            </a:r>
          </a:p>
          <a:p>
            <a:pPr>
              <a:lnSpc>
                <a:spcPct val="100000"/>
              </a:lnSpc>
            </a:pPr>
            <a:r>
              <a:rPr lang="it-IT" sz="1200" dirty="0">
                <a:latin typeface="Coolvetica Rg" panose="020B0603030602020004" pitchFamily="34" charset="0"/>
              </a:rPr>
              <a:t>2.a Aumentare gli investimenti, anche attraverso una cooperazione  internazionale rafforzata, in infrastrutture rurali, servizi di ricerca e di  divulgazione agricola, nello sviluppo tecnologico e nelle banche genetiche di  piante e bestiame, al fine di migliorare la capacità produttiva agricola nei  paesi in via di sviluppo, in particolare nei paesi meno sviluppati </a:t>
            </a:r>
          </a:p>
          <a:p>
            <a:pPr>
              <a:lnSpc>
                <a:spcPct val="100000"/>
              </a:lnSpc>
            </a:pPr>
            <a:r>
              <a:rPr lang="it-IT" sz="1200" dirty="0">
                <a:latin typeface="Coolvetica Rg" panose="020B0603030602020004" pitchFamily="34" charset="0"/>
              </a:rPr>
              <a:t>2.b Correggere e prevenire restrizioni commerciali e distorsioni nei mercati  agricoli mondiali, anche attraverso l'eliminazione parallela di tutte le forme  di sovvenzioni alle esportazioni agricole e tutte le misure di esportazione con  effetto equivalente, conformemente al mandato del “Doha Development  Round” </a:t>
            </a:r>
          </a:p>
          <a:p>
            <a:pPr>
              <a:lnSpc>
                <a:spcPct val="100000"/>
              </a:lnSpc>
            </a:pPr>
            <a:r>
              <a:rPr lang="it-IT" sz="1200" dirty="0">
                <a:latin typeface="Coolvetica Rg" panose="020B0603030602020004" pitchFamily="34" charset="0"/>
              </a:rPr>
              <a:t>2.c Adottare misure per garantire il corretto funzionamento dei mercati delle  materie prime alimentari e dei loro derivati e facilitare l'accesso tempestivo  alle informazioni di mercato, anche per quanto riguarda le riserve di cibo, al  fine di contribuire a limitare l’estrema volatilità dei prezzi alimentari </a:t>
            </a:r>
            <a:endParaRPr lang="en-US" sz="1200" dirty="0">
              <a:latin typeface="Coolvetica Rg" panose="020B0603030602020004" pitchFamily="34" charset="0"/>
            </a:endParaRPr>
          </a:p>
        </p:txBody>
      </p:sp>
      <p:pic>
        <p:nvPicPr>
          <p:cNvPr id="4" name="Segnaposto contenuto 3">
            <a:extLst>
              <a:ext uri="{FF2B5EF4-FFF2-40B4-BE49-F238E27FC236}">
                <a16:creationId xmlns:a16="http://schemas.microsoft.com/office/drawing/2014/main" id="{AD846BEF-CEA4-4892-AC09-25A3E530E69D}"/>
              </a:ext>
            </a:extLst>
          </p:cNvPr>
          <p:cNvPicPr>
            <a:picLocks noChangeAspect="1"/>
          </p:cNvPicPr>
          <p:nvPr/>
        </p:nvPicPr>
        <p:blipFill rotWithShape="1">
          <a:blip r:embed="rId2"/>
          <a:srcRect r="3794" b="-1"/>
          <a:stretch/>
        </p:blipFill>
        <p:spPr>
          <a:xfrm>
            <a:off x="7675658" y="2093976"/>
            <a:ext cx="3941064" cy="4096512"/>
          </a:xfrm>
          <a:prstGeom prst="rect">
            <a:avLst/>
          </a:prstGeom>
        </p:spPr>
      </p:pic>
    </p:spTree>
    <p:extLst>
      <p:ext uri="{BB962C8B-B14F-4D97-AF65-F5344CB8AC3E}">
        <p14:creationId xmlns:p14="http://schemas.microsoft.com/office/powerpoint/2010/main" val="1920866683"/>
      </p:ext>
    </p:extLst>
  </p:cSld>
  <p:clrMapOvr>
    <a:masterClrMapping/>
  </p:clrMapOvr>
  <mc:AlternateContent xmlns:mc="http://schemas.openxmlformats.org/markup-compatibility/2006">
    <mc:Choice xmlns="" xmlns:p159="http://schemas.microsoft.com/office/powerpoint/2015/09/main" Requires="p159">
      <p:transition xmlns:p14="http://schemas.microsoft.com/office/powerpoint/2010/main" spd="slow" p14:dur="3000">
        <p159:morph option="byObject"/>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380E790-51F4-4668-ADE3-2E3B0142EA74}"/>
              </a:ext>
            </a:extLst>
          </p:cNvPr>
          <p:cNvSpPr>
            <a:spLocks noGrp="1"/>
          </p:cNvSpPr>
          <p:nvPr>
            <p:ph type="title"/>
          </p:nvPr>
        </p:nvSpPr>
        <p:spPr>
          <a:xfrm>
            <a:off x="719091" y="365125"/>
            <a:ext cx="10634709" cy="1473200"/>
          </a:xfrm>
          <a:solidFill>
            <a:schemeClr val="bg1"/>
          </a:solidFill>
          <a:ln>
            <a:solidFill>
              <a:schemeClr val="tx1"/>
            </a:solidFill>
          </a:ln>
        </p:spPr>
        <p:txBody>
          <a:bodyPr/>
          <a:lstStyle/>
          <a:p>
            <a:pPr algn="ctr"/>
            <a:r>
              <a:rPr lang="it-IT" dirty="0"/>
              <a:t>Zero Fame</a:t>
            </a:r>
            <a:endParaRPr lang="en-US" dirty="0"/>
          </a:p>
        </p:txBody>
      </p:sp>
      <p:pic>
        <p:nvPicPr>
          <p:cNvPr id="5" name="Segnaposto contenuto 4" descr="Forchetta e coltello con riempimento a tinta unita">
            <a:extLst>
              <a:ext uri="{FF2B5EF4-FFF2-40B4-BE49-F238E27FC236}">
                <a16:creationId xmlns:a16="http://schemas.microsoft.com/office/drawing/2014/main" id="{0790DDAF-B30B-4162-A685-EF29BFFE7416}"/>
              </a:ext>
            </a:extLst>
          </p:cNvPr>
          <p:cNvPicPr>
            <a:picLocks noGrp="1" noChangeAspect="1"/>
          </p:cNvPicPr>
          <p:nvPr>
            <p:ph idx="1"/>
          </p:nvPr>
        </p:nvPicPr>
        <p:blipFill>
          <a:blip r:embed="rId2">
            <a:extLst>
              <a:ext uri="{96DAC541-7B7A-43D3-8B79-37D633B846F1}">
                <asvg:svgBlip xmlns="" xmlns:asvg="http://schemas.microsoft.com/office/drawing/2016/SVG/main" r:embed="rId3"/>
              </a:ext>
            </a:extLst>
          </a:blip>
          <a:stretch>
            <a:fillRect/>
          </a:stretch>
        </p:blipFill>
        <p:spPr>
          <a:xfrm>
            <a:off x="7887810" y="644525"/>
            <a:ext cx="914400" cy="914400"/>
          </a:xfrm>
        </p:spPr>
      </p:pic>
      <p:pic>
        <p:nvPicPr>
          <p:cNvPr id="7" name="Elemento grafico 6" descr="Tavola apparecchiata con riempimento a tinta unita">
            <a:extLst>
              <a:ext uri="{FF2B5EF4-FFF2-40B4-BE49-F238E27FC236}">
                <a16:creationId xmlns:a16="http://schemas.microsoft.com/office/drawing/2014/main" id="{5218CE0E-7D5D-43D7-BE9A-2A520660152B}"/>
              </a:ext>
            </a:extLst>
          </p:cNvPr>
          <p:cNvPicPr>
            <a:picLocks noChangeAspect="1"/>
          </p:cNvPicPr>
          <p:nvPr/>
        </p:nvPicPr>
        <p:blipFill>
          <a:blip r:embed="rId4">
            <a:extLst>
              <a:ext uri="{96DAC541-7B7A-43D3-8B79-37D633B846F1}">
                <asvg:svgBlip xmlns="" xmlns:asvg="http://schemas.microsoft.com/office/drawing/2016/SVG/main" r:embed="rId5"/>
              </a:ext>
            </a:extLst>
          </a:blip>
          <a:stretch>
            <a:fillRect/>
          </a:stretch>
        </p:blipFill>
        <p:spPr>
          <a:xfrm>
            <a:off x="9305925" y="449262"/>
            <a:ext cx="1304925" cy="1304925"/>
          </a:xfrm>
          <a:prstGeom prst="rect">
            <a:avLst/>
          </a:prstGeom>
        </p:spPr>
      </p:pic>
      <p:pic>
        <p:nvPicPr>
          <p:cNvPr id="8" name="Immagine 7">
            <a:extLst>
              <a:ext uri="{FF2B5EF4-FFF2-40B4-BE49-F238E27FC236}">
                <a16:creationId xmlns:a16="http://schemas.microsoft.com/office/drawing/2014/main" id="{5E17C492-5E2B-4B5E-A542-7F217ABC38BF}"/>
              </a:ext>
            </a:extLst>
          </p:cNvPr>
          <p:cNvPicPr>
            <a:picLocks noChangeAspect="1"/>
          </p:cNvPicPr>
          <p:nvPr/>
        </p:nvPicPr>
        <p:blipFill>
          <a:blip r:embed="rId6"/>
          <a:stretch>
            <a:fillRect/>
          </a:stretch>
        </p:blipFill>
        <p:spPr>
          <a:xfrm>
            <a:off x="3352760" y="562582"/>
            <a:ext cx="914479" cy="914479"/>
          </a:xfrm>
          <a:prstGeom prst="rect">
            <a:avLst/>
          </a:prstGeom>
        </p:spPr>
      </p:pic>
      <p:pic>
        <p:nvPicPr>
          <p:cNvPr id="9" name="Immagine 8">
            <a:extLst>
              <a:ext uri="{FF2B5EF4-FFF2-40B4-BE49-F238E27FC236}">
                <a16:creationId xmlns:a16="http://schemas.microsoft.com/office/drawing/2014/main" id="{F5535F8B-EF9F-4C8B-B376-CB7F349DEAF8}"/>
              </a:ext>
            </a:extLst>
          </p:cNvPr>
          <p:cNvPicPr>
            <a:picLocks noChangeAspect="1"/>
          </p:cNvPicPr>
          <p:nvPr/>
        </p:nvPicPr>
        <p:blipFill>
          <a:blip r:embed="rId7"/>
          <a:stretch>
            <a:fillRect/>
          </a:stretch>
        </p:blipFill>
        <p:spPr>
          <a:xfrm>
            <a:off x="1633671" y="414471"/>
            <a:ext cx="1304657" cy="1304657"/>
          </a:xfrm>
          <a:prstGeom prst="rect">
            <a:avLst/>
          </a:prstGeom>
        </p:spPr>
      </p:pic>
      <p:sp>
        <p:nvSpPr>
          <p:cNvPr id="11" name="Rettangolo 10">
            <a:extLst>
              <a:ext uri="{FF2B5EF4-FFF2-40B4-BE49-F238E27FC236}">
                <a16:creationId xmlns:a16="http://schemas.microsoft.com/office/drawing/2014/main" id="{9AAE6542-9B66-43B2-8FC9-FF1905E0D2B0}"/>
              </a:ext>
            </a:extLst>
          </p:cNvPr>
          <p:cNvSpPr/>
          <p:nvPr/>
        </p:nvSpPr>
        <p:spPr>
          <a:xfrm>
            <a:off x="399495" y="1887671"/>
            <a:ext cx="5696505" cy="455585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solidFill>
                  <a:schemeClr val="tx1"/>
                </a:solidFill>
                <a:latin typeface="Coolvetica Rg" panose="020B0603030602020004" pitchFamily="34" charset="0"/>
              </a:rPr>
              <a:t>Secondo alcuni dati, una persona su nove è denutrita.</a:t>
            </a:r>
          </a:p>
          <a:p>
            <a:pPr algn="ctr"/>
            <a:r>
              <a:rPr lang="it-IT" dirty="0">
                <a:solidFill>
                  <a:schemeClr val="tx1"/>
                </a:solidFill>
                <a:latin typeface="Coolvetica Rg" panose="020B0603030602020004" pitchFamily="34" charset="0"/>
              </a:rPr>
              <a:t>La situazione è particolarmente grave in Sud America e nella maggior parte delle regioni africane, a causa delle guerre, delle crisi economiche e del cambiamento climatico. </a:t>
            </a:r>
          </a:p>
          <a:p>
            <a:pPr algn="ctr"/>
            <a:r>
              <a:rPr lang="it-IT" dirty="0">
                <a:solidFill>
                  <a:schemeClr val="tx1"/>
                </a:solidFill>
                <a:latin typeface="Coolvetica Rg" panose="020B0603030602020004" pitchFamily="34" charset="0"/>
              </a:rPr>
              <a:t>In Asia un bambino su dieci sotto i cinque anni è sottopeso, mentre nei Paesi più ricchi la malnutrizione è determinata dall’abbondanza dei cibi spazzatura. </a:t>
            </a:r>
            <a:endParaRPr lang="en-US" dirty="0">
              <a:solidFill>
                <a:schemeClr val="tx1"/>
              </a:solidFill>
              <a:latin typeface="Coolvetica Rg" panose="020B0603030602020004" pitchFamily="34" charset="0"/>
            </a:endParaRPr>
          </a:p>
        </p:txBody>
      </p:sp>
      <p:pic>
        <p:nvPicPr>
          <p:cNvPr id="12" name="Immagine 11">
            <a:extLst>
              <a:ext uri="{FF2B5EF4-FFF2-40B4-BE49-F238E27FC236}">
                <a16:creationId xmlns:a16="http://schemas.microsoft.com/office/drawing/2014/main" id="{D31748E6-004E-4F52-87E3-E68BD88B039E}"/>
              </a:ext>
            </a:extLst>
          </p:cNvPr>
          <p:cNvPicPr>
            <a:picLocks noChangeAspect="1"/>
          </p:cNvPicPr>
          <p:nvPr/>
        </p:nvPicPr>
        <p:blipFill>
          <a:blip r:embed="rId8"/>
          <a:stretch>
            <a:fillRect/>
          </a:stretch>
        </p:blipFill>
        <p:spPr>
          <a:xfrm>
            <a:off x="6679290" y="1838324"/>
            <a:ext cx="4559840" cy="4822449"/>
          </a:xfrm>
          <a:prstGeom prst="rect">
            <a:avLst/>
          </a:prstGeom>
        </p:spPr>
      </p:pic>
    </p:spTree>
    <p:extLst>
      <p:ext uri="{BB962C8B-B14F-4D97-AF65-F5344CB8AC3E}">
        <p14:creationId xmlns:p14="http://schemas.microsoft.com/office/powerpoint/2010/main" val="2902991346"/>
      </p:ext>
    </p:extLst>
  </p:cSld>
  <p:clrMapOvr>
    <a:masterClrMapping/>
  </p:clrMapOvr>
  <mc:AlternateContent xmlns:mc="http://schemas.openxmlformats.org/markup-compatibility/2006" xmlns:p14="http://schemas.microsoft.com/office/powerpoint/2010/main">
    <mc:Choice Requires="p14">
      <p:transition spd="slow" p14:dur="3000">
        <p:fade/>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8" name="Rectangle 17">
            <a:extLst>
              <a:ext uri="{FF2B5EF4-FFF2-40B4-BE49-F238E27FC236}">
                <a16:creationId xmlns:a16="http://schemas.microsoft.com/office/drawing/2014/main" id="{A6D37EE4-EA1B-46EE-A54B-5233C63C9695}"/>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olo 1">
            <a:extLst>
              <a:ext uri="{FF2B5EF4-FFF2-40B4-BE49-F238E27FC236}">
                <a16:creationId xmlns:a16="http://schemas.microsoft.com/office/drawing/2014/main" id="{F8F1E861-3818-4D9E-A013-C0A873D3EEC9}"/>
              </a:ext>
            </a:extLst>
          </p:cNvPr>
          <p:cNvSpPr>
            <a:spLocks noGrp="1"/>
          </p:cNvSpPr>
          <p:nvPr>
            <p:ph type="title"/>
          </p:nvPr>
        </p:nvSpPr>
        <p:spPr>
          <a:xfrm>
            <a:off x="572493" y="238539"/>
            <a:ext cx="11047013" cy="1434415"/>
          </a:xfrm>
        </p:spPr>
        <p:txBody>
          <a:bodyPr anchor="b">
            <a:normAutofit/>
          </a:bodyPr>
          <a:lstStyle/>
          <a:p>
            <a:pPr>
              <a:lnSpc>
                <a:spcPct val="90000"/>
              </a:lnSpc>
            </a:pPr>
            <a:r>
              <a:rPr lang="it-IT" sz="6100" dirty="0"/>
              <a:t>Good </a:t>
            </a:r>
            <a:r>
              <a:rPr lang="it-IT" sz="6100" dirty="0" err="1"/>
              <a:t>Health</a:t>
            </a:r>
            <a:r>
              <a:rPr lang="it-IT" sz="6100" dirty="0"/>
              <a:t> and </a:t>
            </a:r>
            <a:r>
              <a:rPr lang="it-IT" sz="6100" dirty="0" err="1"/>
              <a:t>Well-being</a:t>
            </a:r>
            <a:endParaRPr lang="en-US" sz="6100" dirty="0"/>
          </a:p>
        </p:txBody>
      </p:sp>
      <p:sp>
        <p:nvSpPr>
          <p:cNvPr id="20" name="Rectangle 6">
            <a:extLst>
              <a:ext uri="{FF2B5EF4-FFF2-40B4-BE49-F238E27FC236}">
                <a16:creationId xmlns:a16="http://schemas.microsoft.com/office/drawing/2014/main" id="{3CE8AF5E-D374-4CF1-90CC-35CF73B81C3E}"/>
              </a:ext>
              <a:ext uri="{C183D7F6-B498-43B3-948B-1728B52AA6E4}">
                <adec:decorative xmlns=""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4" y="1817073"/>
            <a:ext cx="11018520" cy="18288"/>
          </a:xfrm>
          <a:custGeom>
            <a:avLst/>
            <a:gdLst>
              <a:gd name="connsiteX0" fmla="*/ 0 w 11018520"/>
              <a:gd name="connsiteY0" fmla="*/ 0 h 18288"/>
              <a:gd name="connsiteX1" fmla="*/ 468287 w 11018520"/>
              <a:gd name="connsiteY1" fmla="*/ 0 h 18288"/>
              <a:gd name="connsiteX2" fmla="*/ 1156945 w 11018520"/>
              <a:gd name="connsiteY2" fmla="*/ 0 h 18288"/>
              <a:gd name="connsiteX3" fmla="*/ 1955787 w 11018520"/>
              <a:gd name="connsiteY3" fmla="*/ 0 h 18288"/>
              <a:gd name="connsiteX4" fmla="*/ 2313889 w 11018520"/>
              <a:gd name="connsiteY4" fmla="*/ 0 h 18288"/>
              <a:gd name="connsiteX5" fmla="*/ 2671991 w 11018520"/>
              <a:gd name="connsiteY5" fmla="*/ 0 h 18288"/>
              <a:gd name="connsiteX6" fmla="*/ 3581019 w 11018520"/>
              <a:gd name="connsiteY6" fmla="*/ 0 h 18288"/>
              <a:gd name="connsiteX7" fmla="*/ 4269677 w 11018520"/>
              <a:gd name="connsiteY7" fmla="*/ 0 h 18288"/>
              <a:gd name="connsiteX8" fmla="*/ 4627778 w 11018520"/>
              <a:gd name="connsiteY8" fmla="*/ 0 h 18288"/>
              <a:gd name="connsiteX9" fmla="*/ 5316436 w 11018520"/>
              <a:gd name="connsiteY9" fmla="*/ 0 h 18288"/>
              <a:gd name="connsiteX10" fmla="*/ 6225464 w 11018520"/>
              <a:gd name="connsiteY10" fmla="*/ 0 h 18288"/>
              <a:gd name="connsiteX11" fmla="*/ 6803936 w 11018520"/>
              <a:gd name="connsiteY11" fmla="*/ 0 h 18288"/>
              <a:gd name="connsiteX12" fmla="*/ 7382408 w 11018520"/>
              <a:gd name="connsiteY12" fmla="*/ 0 h 18288"/>
              <a:gd name="connsiteX13" fmla="*/ 8071066 w 11018520"/>
              <a:gd name="connsiteY13" fmla="*/ 0 h 18288"/>
              <a:gd name="connsiteX14" fmla="*/ 8869909 w 11018520"/>
              <a:gd name="connsiteY14" fmla="*/ 0 h 18288"/>
              <a:gd name="connsiteX15" fmla="*/ 9668751 w 11018520"/>
              <a:gd name="connsiteY15" fmla="*/ 0 h 18288"/>
              <a:gd name="connsiteX16" fmla="*/ 11018520 w 11018520"/>
              <a:gd name="connsiteY16" fmla="*/ 0 h 18288"/>
              <a:gd name="connsiteX17" fmla="*/ 11018520 w 11018520"/>
              <a:gd name="connsiteY17" fmla="*/ 18288 h 18288"/>
              <a:gd name="connsiteX18" fmla="*/ 10550233 w 11018520"/>
              <a:gd name="connsiteY18" fmla="*/ 18288 h 18288"/>
              <a:gd name="connsiteX19" fmla="*/ 9641205 w 11018520"/>
              <a:gd name="connsiteY19" fmla="*/ 18288 h 18288"/>
              <a:gd name="connsiteX20" fmla="*/ 8952548 w 11018520"/>
              <a:gd name="connsiteY20" fmla="*/ 18288 h 18288"/>
              <a:gd name="connsiteX21" fmla="*/ 8594446 w 11018520"/>
              <a:gd name="connsiteY21" fmla="*/ 18288 h 18288"/>
              <a:gd name="connsiteX22" fmla="*/ 7905788 w 11018520"/>
              <a:gd name="connsiteY22" fmla="*/ 18288 h 18288"/>
              <a:gd name="connsiteX23" fmla="*/ 7327316 w 11018520"/>
              <a:gd name="connsiteY23" fmla="*/ 18288 h 18288"/>
              <a:gd name="connsiteX24" fmla="*/ 6748844 w 11018520"/>
              <a:gd name="connsiteY24" fmla="*/ 18288 h 18288"/>
              <a:gd name="connsiteX25" fmla="*/ 6170371 w 11018520"/>
              <a:gd name="connsiteY25" fmla="*/ 18288 h 18288"/>
              <a:gd name="connsiteX26" fmla="*/ 5591899 w 11018520"/>
              <a:gd name="connsiteY26" fmla="*/ 18288 h 18288"/>
              <a:gd name="connsiteX27" fmla="*/ 4793056 w 11018520"/>
              <a:gd name="connsiteY27" fmla="*/ 18288 h 18288"/>
              <a:gd name="connsiteX28" fmla="*/ 4104399 w 11018520"/>
              <a:gd name="connsiteY28" fmla="*/ 18288 h 18288"/>
              <a:gd name="connsiteX29" fmla="*/ 3746297 w 11018520"/>
              <a:gd name="connsiteY29" fmla="*/ 18288 h 18288"/>
              <a:gd name="connsiteX30" fmla="*/ 3167825 w 11018520"/>
              <a:gd name="connsiteY30" fmla="*/ 18288 h 18288"/>
              <a:gd name="connsiteX31" fmla="*/ 2368982 w 11018520"/>
              <a:gd name="connsiteY31" fmla="*/ 18288 h 18288"/>
              <a:gd name="connsiteX32" fmla="*/ 1900695 w 11018520"/>
              <a:gd name="connsiteY32" fmla="*/ 18288 h 18288"/>
              <a:gd name="connsiteX33" fmla="*/ 991667 w 11018520"/>
              <a:gd name="connsiteY33" fmla="*/ 18288 h 18288"/>
              <a:gd name="connsiteX34" fmla="*/ 0 w 11018520"/>
              <a:gd name="connsiteY34" fmla="*/ 18288 h 18288"/>
              <a:gd name="connsiteX35" fmla="*/ 0 w 11018520"/>
              <a:gd name="connsiteY35"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1018520" h="18288" fill="none" extrusionOk="0">
                <a:moveTo>
                  <a:pt x="0" y="0"/>
                </a:moveTo>
                <a:cubicBezTo>
                  <a:pt x="176840" y="19448"/>
                  <a:pt x="369510" y="1686"/>
                  <a:pt x="468287" y="0"/>
                </a:cubicBezTo>
                <a:cubicBezTo>
                  <a:pt x="567064" y="-1686"/>
                  <a:pt x="844925" y="28710"/>
                  <a:pt x="1156945" y="0"/>
                </a:cubicBezTo>
                <a:cubicBezTo>
                  <a:pt x="1468965" y="-28710"/>
                  <a:pt x="1755775" y="35306"/>
                  <a:pt x="1955787" y="0"/>
                </a:cubicBezTo>
                <a:cubicBezTo>
                  <a:pt x="2155799" y="-35306"/>
                  <a:pt x="2224532" y="-16632"/>
                  <a:pt x="2313889" y="0"/>
                </a:cubicBezTo>
                <a:cubicBezTo>
                  <a:pt x="2403246" y="16632"/>
                  <a:pt x="2494050" y="6083"/>
                  <a:pt x="2671991" y="0"/>
                </a:cubicBezTo>
                <a:cubicBezTo>
                  <a:pt x="2849932" y="-6083"/>
                  <a:pt x="3354152" y="34614"/>
                  <a:pt x="3581019" y="0"/>
                </a:cubicBezTo>
                <a:cubicBezTo>
                  <a:pt x="3807886" y="-34614"/>
                  <a:pt x="4022451" y="14254"/>
                  <a:pt x="4269677" y="0"/>
                </a:cubicBezTo>
                <a:cubicBezTo>
                  <a:pt x="4516903" y="-14254"/>
                  <a:pt x="4514495" y="-13291"/>
                  <a:pt x="4627778" y="0"/>
                </a:cubicBezTo>
                <a:cubicBezTo>
                  <a:pt x="4741061" y="13291"/>
                  <a:pt x="5120758" y="-22660"/>
                  <a:pt x="5316436" y="0"/>
                </a:cubicBezTo>
                <a:cubicBezTo>
                  <a:pt x="5512114" y="22660"/>
                  <a:pt x="5812155" y="-9513"/>
                  <a:pt x="6225464" y="0"/>
                </a:cubicBezTo>
                <a:cubicBezTo>
                  <a:pt x="6638773" y="9513"/>
                  <a:pt x="6545417" y="2479"/>
                  <a:pt x="6803936" y="0"/>
                </a:cubicBezTo>
                <a:cubicBezTo>
                  <a:pt x="7062455" y="-2479"/>
                  <a:pt x="7245098" y="-20209"/>
                  <a:pt x="7382408" y="0"/>
                </a:cubicBezTo>
                <a:cubicBezTo>
                  <a:pt x="7519718" y="20209"/>
                  <a:pt x="7801947" y="19736"/>
                  <a:pt x="8071066" y="0"/>
                </a:cubicBezTo>
                <a:cubicBezTo>
                  <a:pt x="8340185" y="-19736"/>
                  <a:pt x="8495312" y="-6666"/>
                  <a:pt x="8869909" y="0"/>
                </a:cubicBezTo>
                <a:cubicBezTo>
                  <a:pt x="9244506" y="6666"/>
                  <a:pt x="9501461" y="-13745"/>
                  <a:pt x="9668751" y="0"/>
                </a:cubicBezTo>
                <a:cubicBezTo>
                  <a:pt x="9836041" y="13745"/>
                  <a:pt x="10607605" y="14143"/>
                  <a:pt x="11018520" y="0"/>
                </a:cubicBezTo>
                <a:cubicBezTo>
                  <a:pt x="11019166" y="4451"/>
                  <a:pt x="11019010" y="9226"/>
                  <a:pt x="11018520" y="18288"/>
                </a:cubicBezTo>
                <a:cubicBezTo>
                  <a:pt x="10834966" y="15274"/>
                  <a:pt x="10754561" y="35250"/>
                  <a:pt x="10550233" y="18288"/>
                </a:cubicBezTo>
                <a:cubicBezTo>
                  <a:pt x="10345905" y="1326"/>
                  <a:pt x="9906342" y="45884"/>
                  <a:pt x="9641205" y="18288"/>
                </a:cubicBezTo>
                <a:cubicBezTo>
                  <a:pt x="9376068" y="-9308"/>
                  <a:pt x="9177188" y="43988"/>
                  <a:pt x="8952548" y="18288"/>
                </a:cubicBezTo>
                <a:cubicBezTo>
                  <a:pt x="8727908" y="-7412"/>
                  <a:pt x="8707007" y="3271"/>
                  <a:pt x="8594446" y="18288"/>
                </a:cubicBezTo>
                <a:cubicBezTo>
                  <a:pt x="8481885" y="33305"/>
                  <a:pt x="8175004" y="35109"/>
                  <a:pt x="7905788" y="18288"/>
                </a:cubicBezTo>
                <a:cubicBezTo>
                  <a:pt x="7636572" y="1467"/>
                  <a:pt x="7535638" y="7399"/>
                  <a:pt x="7327316" y="18288"/>
                </a:cubicBezTo>
                <a:cubicBezTo>
                  <a:pt x="7118994" y="29177"/>
                  <a:pt x="6978247" y="47205"/>
                  <a:pt x="6748844" y="18288"/>
                </a:cubicBezTo>
                <a:cubicBezTo>
                  <a:pt x="6519441" y="-10629"/>
                  <a:pt x="6459241" y="43308"/>
                  <a:pt x="6170371" y="18288"/>
                </a:cubicBezTo>
                <a:cubicBezTo>
                  <a:pt x="5881501" y="-6732"/>
                  <a:pt x="5736201" y="35971"/>
                  <a:pt x="5591899" y="18288"/>
                </a:cubicBezTo>
                <a:cubicBezTo>
                  <a:pt x="5447597" y="605"/>
                  <a:pt x="4990303" y="20409"/>
                  <a:pt x="4793056" y="18288"/>
                </a:cubicBezTo>
                <a:cubicBezTo>
                  <a:pt x="4595809" y="16167"/>
                  <a:pt x="4271723" y="2909"/>
                  <a:pt x="4104399" y="18288"/>
                </a:cubicBezTo>
                <a:cubicBezTo>
                  <a:pt x="3937075" y="33667"/>
                  <a:pt x="3923235" y="10730"/>
                  <a:pt x="3746297" y="18288"/>
                </a:cubicBezTo>
                <a:cubicBezTo>
                  <a:pt x="3569359" y="25846"/>
                  <a:pt x="3351081" y="24702"/>
                  <a:pt x="3167825" y="18288"/>
                </a:cubicBezTo>
                <a:cubicBezTo>
                  <a:pt x="2984569" y="11874"/>
                  <a:pt x="2708033" y="13293"/>
                  <a:pt x="2368982" y="18288"/>
                </a:cubicBezTo>
                <a:cubicBezTo>
                  <a:pt x="2029931" y="23283"/>
                  <a:pt x="2009060" y="37671"/>
                  <a:pt x="1900695" y="18288"/>
                </a:cubicBezTo>
                <a:cubicBezTo>
                  <a:pt x="1792330" y="-1095"/>
                  <a:pt x="1183178" y="9337"/>
                  <a:pt x="991667" y="18288"/>
                </a:cubicBezTo>
                <a:cubicBezTo>
                  <a:pt x="800156" y="27239"/>
                  <a:pt x="375690" y="34110"/>
                  <a:pt x="0" y="18288"/>
                </a:cubicBezTo>
                <a:cubicBezTo>
                  <a:pt x="-213" y="9468"/>
                  <a:pt x="187" y="4459"/>
                  <a:pt x="0" y="0"/>
                </a:cubicBezTo>
                <a:close/>
              </a:path>
              <a:path w="11018520" h="18288" stroke="0" extrusionOk="0">
                <a:moveTo>
                  <a:pt x="0" y="0"/>
                </a:moveTo>
                <a:cubicBezTo>
                  <a:pt x="266588" y="-23405"/>
                  <a:pt x="350503" y="-27031"/>
                  <a:pt x="578472" y="0"/>
                </a:cubicBezTo>
                <a:cubicBezTo>
                  <a:pt x="806441" y="27031"/>
                  <a:pt x="803976" y="13604"/>
                  <a:pt x="936574" y="0"/>
                </a:cubicBezTo>
                <a:cubicBezTo>
                  <a:pt x="1069172" y="-13604"/>
                  <a:pt x="1661335" y="-31902"/>
                  <a:pt x="1845602" y="0"/>
                </a:cubicBezTo>
                <a:cubicBezTo>
                  <a:pt x="2029869" y="31902"/>
                  <a:pt x="2273452" y="17005"/>
                  <a:pt x="2424074" y="0"/>
                </a:cubicBezTo>
                <a:cubicBezTo>
                  <a:pt x="2574696" y="-17005"/>
                  <a:pt x="2790864" y="-28133"/>
                  <a:pt x="3002547" y="0"/>
                </a:cubicBezTo>
                <a:cubicBezTo>
                  <a:pt x="3214230" y="28133"/>
                  <a:pt x="3605033" y="-14934"/>
                  <a:pt x="3911575" y="0"/>
                </a:cubicBezTo>
                <a:cubicBezTo>
                  <a:pt x="4218117" y="14934"/>
                  <a:pt x="4198004" y="3604"/>
                  <a:pt x="4379862" y="0"/>
                </a:cubicBezTo>
                <a:cubicBezTo>
                  <a:pt x="4561720" y="-3604"/>
                  <a:pt x="4941151" y="-37368"/>
                  <a:pt x="5288890" y="0"/>
                </a:cubicBezTo>
                <a:cubicBezTo>
                  <a:pt x="5636629" y="37368"/>
                  <a:pt x="6011513" y="-33898"/>
                  <a:pt x="6197918" y="0"/>
                </a:cubicBezTo>
                <a:cubicBezTo>
                  <a:pt x="6384323" y="33898"/>
                  <a:pt x="6555799" y="11241"/>
                  <a:pt x="6886575" y="0"/>
                </a:cubicBezTo>
                <a:cubicBezTo>
                  <a:pt x="7217351" y="-11241"/>
                  <a:pt x="7604472" y="-44614"/>
                  <a:pt x="7795603" y="0"/>
                </a:cubicBezTo>
                <a:cubicBezTo>
                  <a:pt x="7986734" y="44614"/>
                  <a:pt x="8098870" y="-11086"/>
                  <a:pt x="8374075" y="0"/>
                </a:cubicBezTo>
                <a:cubicBezTo>
                  <a:pt x="8649280" y="11086"/>
                  <a:pt x="8701749" y="-25020"/>
                  <a:pt x="8952548" y="0"/>
                </a:cubicBezTo>
                <a:cubicBezTo>
                  <a:pt x="9203347" y="25020"/>
                  <a:pt x="9519297" y="4274"/>
                  <a:pt x="9751390" y="0"/>
                </a:cubicBezTo>
                <a:cubicBezTo>
                  <a:pt x="9983483" y="-4274"/>
                  <a:pt x="10169881" y="16480"/>
                  <a:pt x="10329863" y="0"/>
                </a:cubicBezTo>
                <a:cubicBezTo>
                  <a:pt x="10489845" y="-16480"/>
                  <a:pt x="10750941" y="-9727"/>
                  <a:pt x="11018520" y="0"/>
                </a:cubicBezTo>
                <a:cubicBezTo>
                  <a:pt x="11018113" y="8690"/>
                  <a:pt x="11018366" y="14141"/>
                  <a:pt x="11018520" y="18288"/>
                </a:cubicBezTo>
                <a:cubicBezTo>
                  <a:pt x="10841176" y="-3597"/>
                  <a:pt x="10399304" y="41504"/>
                  <a:pt x="10219677" y="18288"/>
                </a:cubicBezTo>
                <a:cubicBezTo>
                  <a:pt x="10040050" y="-4928"/>
                  <a:pt x="10030762" y="16144"/>
                  <a:pt x="9861575" y="18288"/>
                </a:cubicBezTo>
                <a:cubicBezTo>
                  <a:pt x="9692388" y="20432"/>
                  <a:pt x="9529439" y="40380"/>
                  <a:pt x="9393288" y="18288"/>
                </a:cubicBezTo>
                <a:cubicBezTo>
                  <a:pt x="9257137" y="-3804"/>
                  <a:pt x="8825003" y="25592"/>
                  <a:pt x="8484260" y="18288"/>
                </a:cubicBezTo>
                <a:cubicBezTo>
                  <a:pt x="8143517" y="10984"/>
                  <a:pt x="8082894" y="45968"/>
                  <a:pt x="7795603" y="18288"/>
                </a:cubicBezTo>
                <a:cubicBezTo>
                  <a:pt x="7508312" y="-9392"/>
                  <a:pt x="7466074" y="19486"/>
                  <a:pt x="7327316" y="18288"/>
                </a:cubicBezTo>
                <a:cubicBezTo>
                  <a:pt x="7188558" y="17090"/>
                  <a:pt x="6869645" y="4657"/>
                  <a:pt x="6638658" y="18288"/>
                </a:cubicBezTo>
                <a:cubicBezTo>
                  <a:pt x="6407671" y="31919"/>
                  <a:pt x="6359238" y="35967"/>
                  <a:pt x="6280556" y="18288"/>
                </a:cubicBezTo>
                <a:cubicBezTo>
                  <a:pt x="6201874" y="609"/>
                  <a:pt x="6041216" y="22404"/>
                  <a:pt x="5922455" y="18288"/>
                </a:cubicBezTo>
                <a:cubicBezTo>
                  <a:pt x="5803694" y="14172"/>
                  <a:pt x="5555521" y="48848"/>
                  <a:pt x="5233797" y="18288"/>
                </a:cubicBezTo>
                <a:cubicBezTo>
                  <a:pt x="4912073" y="-12272"/>
                  <a:pt x="4986440" y="-2740"/>
                  <a:pt x="4765510" y="18288"/>
                </a:cubicBezTo>
                <a:cubicBezTo>
                  <a:pt x="4544580" y="39316"/>
                  <a:pt x="4177715" y="18248"/>
                  <a:pt x="3966667" y="18288"/>
                </a:cubicBezTo>
                <a:cubicBezTo>
                  <a:pt x="3755619" y="18328"/>
                  <a:pt x="3664519" y="22387"/>
                  <a:pt x="3498380" y="18288"/>
                </a:cubicBezTo>
                <a:cubicBezTo>
                  <a:pt x="3332241" y="14189"/>
                  <a:pt x="3065858" y="-7524"/>
                  <a:pt x="2699537" y="18288"/>
                </a:cubicBezTo>
                <a:cubicBezTo>
                  <a:pt x="2333216" y="44100"/>
                  <a:pt x="2505666" y="4650"/>
                  <a:pt x="2341436" y="18288"/>
                </a:cubicBezTo>
                <a:cubicBezTo>
                  <a:pt x="2177206" y="31926"/>
                  <a:pt x="1790164" y="19880"/>
                  <a:pt x="1542593" y="18288"/>
                </a:cubicBezTo>
                <a:cubicBezTo>
                  <a:pt x="1295022" y="16696"/>
                  <a:pt x="1218012" y="39325"/>
                  <a:pt x="1074306" y="18288"/>
                </a:cubicBezTo>
                <a:cubicBezTo>
                  <a:pt x="930600" y="-2749"/>
                  <a:pt x="797266" y="24589"/>
                  <a:pt x="716204" y="18288"/>
                </a:cubicBezTo>
                <a:cubicBezTo>
                  <a:pt x="635142" y="11987"/>
                  <a:pt x="344503" y="41396"/>
                  <a:pt x="0" y="18288"/>
                </a:cubicBezTo>
                <a:cubicBezTo>
                  <a:pt x="-53" y="11301"/>
                  <a:pt x="-649" y="7756"/>
                  <a:pt x="0" y="0"/>
                </a:cubicBezTo>
                <a:close/>
              </a:path>
            </a:pathLst>
          </a:custGeom>
          <a:solidFill>
            <a:srgbClr val="4AA83C"/>
          </a:solidFill>
          <a:ln w="38100" cap="rnd">
            <a:solidFill>
              <a:srgbClr val="4AA83C"/>
            </a:solidFill>
            <a:round/>
            <a:extLst>
              <a:ext uri="{C807C97D-BFC1-408E-A445-0C87EB9F89A2}">
                <ask:lineSketchStyleProps xmln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Segnaposto contenuto 3">
            <a:extLst>
              <a:ext uri="{FF2B5EF4-FFF2-40B4-BE49-F238E27FC236}">
                <a16:creationId xmlns:a16="http://schemas.microsoft.com/office/drawing/2014/main" id="{05D14798-9E95-4FC3-A58C-490FA926E7D4}"/>
              </a:ext>
            </a:extLst>
          </p:cNvPr>
          <p:cNvPicPr>
            <a:picLocks noChangeAspect="1"/>
          </p:cNvPicPr>
          <p:nvPr/>
        </p:nvPicPr>
        <p:blipFill rotWithShape="1">
          <a:blip r:embed="rId2"/>
          <a:srcRect l="974" r="4767"/>
          <a:stretch/>
        </p:blipFill>
        <p:spPr>
          <a:xfrm>
            <a:off x="286246" y="1979480"/>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8" name="Content Placeholder 7">
            <a:extLst>
              <a:ext uri="{FF2B5EF4-FFF2-40B4-BE49-F238E27FC236}">
                <a16:creationId xmlns:a16="http://schemas.microsoft.com/office/drawing/2014/main" id="{377B112D-AF6A-4EC0-901E-22BF916B5C37}"/>
              </a:ext>
            </a:extLst>
          </p:cNvPr>
          <p:cNvSpPr>
            <a:spLocks noGrp="1"/>
          </p:cNvSpPr>
          <p:nvPr>
            <p:ph idx="1"/>
          </p:nvPr>
        </p:nvSpPr>
        <p:spPr>
          <a:xfrm>
            <a:off x="4230096" y="1817073"/>
            <a:ext cx="7958856" cy="5040927"/>
          </a:xfrm>
        </p:spPr>
        <p:txBody>
          <a:bodyPr anchor="t">
            <a:normAutofit fontScale="85000" lnSpcReduction="10000"/>
          </a:bodyPr>
          <a:lstStyle/>
          <a:p>
            <a:pPr>
              <a:lnSpc>
                <a:spcPct val="100000"/>
              </a:lnSpc>
            </a:pPr>
            <a:r>
              <a:rPr lang="it-IT" sz="1100" dirty="0">
                <a:latin typeface="Coolvetica Rg" panose="020B0603030602020004" pitchFamily="34" charset="0"/>
              </a:rPr>
              <a:t>3.1 Entro il 2030, ridurre il tasso di mortalità materna globale a meno di 70 per 100.000 nati vivi </a:t>
            </a:r>
          </a:p>
          <a:p>
            <a:pPr>
              <a:lnSpc>
                <a:spcPct val="100000"/>
              </a:lnSpc>
            </a:pPr>
            <a:r>
              <a:rPr lang="it-IT" sz="1100" dirty="0">
                <a:latin typeface="Coolvetica Rg" panose="020B0603030602020004" pitchFamily="34" charset="0"/>
              </a:rPr>
              <a:t>3.2 Entro il 2030, mettere fine alle morti evitabili di neonati e bambini sotto i 5 anni di  età, con l'obiettivo per tutti i paesi di ridurre la mortalità neonatale a non più di 12 su  1.000 nati vivi e, per i bambini al di sotto dei 5 anni, ridurre la mortalità a non più di 25 su  1.000 nati vivi </a:t>
            </a:r>
          </a:p>
          <a:p>
            <a:pPr>
              <a:lnSpc>
                <a:spcPct val="100000"/>
              </a:lnSpc>
            </a:pPr>
            <a:r>
              <a:rPr lang="it-IT" sz="1100" dirty="0">
                <a:latin typeface="Coolvetica Rg" panose="020B0603030602020004" pitchFamily="34" charset="0"/>
              </a:rPr>
              <a:t>3.3 Entro il 2030, porre fine alle epidemie di AIDS, tubercolosi, malaria e malattie tropicali  trascurate e combattere l'epatite, le malattie legate all’uso dell’acqua e altre malattie  trasmissibili </a:t>
            </a:r>
          </a:p>
          <a:p>
            <a:pPr>
              <a:lnSpc>
                <a:spcPct val="100000"/>
              </a:lnSpc>
            </a:pPr>
            <a:r>
              <a:rPr lang="it-IT" sz="1100" dirty="0">
                <a:latin typeface="Coolvetica Rg" panose="020B0603030602020004" pitchFamily="34" charset="0"/>
              </a:rPr>
              <a:t>3.4 Entro il 2030, ridurre di un terzo la mortalità prematura da malattie non trasmissibili  attraverso la prevenzione e la cura e promuovere la salute mentale e il benessere </a:t>
            </a:r>
          </a:p>
          <a:p>
            <a:pPr>
              <a:lnSpc>
                <a:spcPct val="100000"/>
              </a:lnSpc>
            </a:pPr>
            <a:r>
              <a:rPr lang="it-IT" sz="1100" dirty="0">
                <a:latin typeface="Coolvetica Rg" panose="020B0603030602020004" pitchFamily="34" charset="0"/>
              </a:rPr>
              <a:t>3.5 Rafforzare la prevenzione e il trattamento di abuso di sostanze, tra cui abuso di  stupefacenti e l'uso nocivo di alcool </a:t>
            </a:r>
          </a:p>
          <a:p>
            <a:pPr>
              <a:lnSpc>
                <a:spcPct val="100000"/>
              </a:lnSpc>
            </a:pPr>
            <a:r>
              <a:rPr lang="it-IT" sz="1100" dirty="0">
                <a:latin typeface="Coolvetica Rg" panose="020B0603030602020004" pitchFamily="34" charset="0"/>
              </a:rPr>
              <a:t>3.6 Entro il 2020, dimezzare il numero di decessi a livello mondiale e le lesioni da incidenti  stradali </a:t>
            </a:r>
          </a:p>
          <a:p>
            <a:pPr>
              <a:lnSpc>
                <a:spcPct val="100000"/>
              </a:lnSpc>
            </a:pPr>
            <a:r>
              <a:rPr lang="it-IT" sz="1100" dirty="0">
                <a:latin typeface="Coolvetica Rg" panose="020B0603030602020004" pitchFamily="34" charset="0"/>
              </a:rPr>
              <a:t>3.7 Entro il 2030, garantire l'accesso universale ai servizi di assistenza sanitaria sessuale e  riproduttiva, compresi quelli per la pianificazione familiare, l'informazione e l'educazione,  e l'integrazione della salute riproduttiva nelle strategie e nei programmi nazionali </a:t>
            </a:r>
          </a:p>
          <a:p>
            <a:pPr>
              <a:lnSpc>
                <a:spcPct val="100000"/>
              </a:lnSpc>
            </a:pPr>
            <a:r>
              <a:rPr lang="it-IT" sz="1100" dirty="0">
                <a:latin typeface="Coolvetica Rg" panose="020B0603030602020004" pitchFamily="34" charset="0"/>
              </a:rPr>
              <a:t>3.8 Conseguire una copertura sanitaria universale, compresa la protezione dai rischi  finanziari, l'accesso a servizi essenziali di assistenza sanitaria di qualità e l'accesso a  farmaci essenziali sicuri, efficaci, di qualità e a prezzi accessibili e vaccini per tutti </a:t>
            </a:r>
          </a:p>
          <a:p>
            <a:pPr>
              <a:lnSpc>
                <a:spcPct val="100000"/>
              </a:lnSpc>
            </a:pPr>
            <a:r>
              <a:rPr lang="it-IT" sz="1100" dirty="0">
                <a:latin typeface="Coolvetica Rg" panose="020B0603030602020004" pitchFamily="34" charset="0"/>
              </a:rPr>
              <a:t>3.9 Entro il 2030, ridurre sostanzialmente il numero di decessi e malattie da sostanze  chimiche pericolose e da inquinamento e contaminazione di aria, acqua e suolo. </a:t>
            </a:r>
          </a:p>
          <a:p>
            <a:pPr>
              <a:lnSpc>
                <a:spcPct val="100000"/>
              </a:lnSpc>
            </a:pPr>
            <a:r>
              <a:rPr lang="it-IT" sz="1100" dirty="0">
                <a:latin typeface="Coolvetica Rg" panose="020B0603030602020004" pitchFamily="34" charset="0"/>
              </a:rPr>
              <a:t>3.a Rafforzare l'attuazione della “Convenzione quadro  </a:t>
            </a:r>
          </a:p>
          <a:p>
            <a:pPr>
              <a:lnSpc>
                <a:spcPct val="100000"/>
              </a:lnSpc>
            </a:pPr>
            <a:r>
              <a:rPr lang="it-IT" sz="1100" dirty="0">
                <a:latin typeface="Coolvetica Rg" panose="020B0603030602020004" pitchFamily="34" charset="0"/>
              </a:rPr>
              <a:t>dell’Organizzazione Mondiale della Sanità” sul controllo del tabacco in  tutti i paesi, a seconda dei casi </a:t>
            </a:r>
          </a:p>
          <a:p>
            <a:pPr>
              <a:lnSpc>
                <a:spcPct val="100000"/>
              </a:lnSpc>
            </a:pPr>
            <a:r>
              <a:rPr lang="it-IT" sz="1100" dirty="0">
                <a:latin typeface="Coolvetica Rg" panose="020B0603030602020004" pitchFamily="34" charset="0"/>
              </a:rPr>
              <a:t>3.b Sostenere la ricerca e lo sviluppo di vaccini e farmaci per le malattie  trasmissibili e non trasmissibili che colpiscono soprattutto i paesi in via di  sviluppo, fornire l'accesso ai farmaci essenziali e ai vaccini a prezzi  accessibili, in conformità con la Dichiarazione di Doha sull'Accordo </a:t>
            </a:r>
            <a:r>
              <a:rPr lang="it-IT" sz="1100" dirty="0" err="1">
                <a:latin typeface="Coolvetica Rg" panose="020B0603030602020004" pitchFamily="34" charset="0"/>
              </a:rPr>
              <a:t>TRIPSe</a:t>
            </a:r>
            <a:r>
              <a:rPr lang="it-IT" sz="1100" dirty="0">
                <a:latin typeface="Coolvetica Rg" panose="020B0603030602020004" pitchFamily="34" charset="0"/>
              </a:rPr>
              <a:t> la salute pubblica, che afferma il diritto dei paesi in via di sviluppo ad  utilizzare appieno le disposizioni dell'accordo sugli aspetti commerciali  dei diritti di proprietà intellettuale in materia di flessibilità per  proteggere la salute pubblica e, in particolare, di fornire l'accesso ai  farmaci per tutti </a:t>
            </a:r>
          </a:p>
          <a:p>
            <a:pPr>
              <a:lnSpc>
                <a:spcPct val="100000"/>
              </a:lnSpc>
            </a:pPr>
            <a:r>
              <a:rPr lang="it-IT" sz="1100" dirty="0">
                <a:latin typeface="Coolvetica Rg" panose="020B0603030602020004" pitchFamily="34" charset="0"/>
              </a:rPr>
              <a:t>3.c Aumentare sostanzialmente il finanziamento della sanità e il  reclutamento, lo sviluppo, la formazione e il mantenimento del personale  sanitario nei paesi in via di sviluppo, soprattutto nei paesi meno  sviluppati e nei piccoli Stati insulari in via di sviluppo </a:t>
            </a:r>
          </a:p>
          <a:p>
            <a:pPr>
              <a:lnSpc>
                <a:spcPct val="100000"/>
              </a:lnSpc>
            </a:pPr>
            <a:r>
              <a:rPr lang="it-IT" sz="1100" dirty="0">
                <a:latin typeface="Coolvetica Rg" panose="020B0603030602020004" pitchFamily="34" charset="0"/>
              </a:rPr>
              <a:t>3.d Rafforzare la capacità di tutti i paesi, in particolare i paesi in via di  sviluppo, per la prevenzione, la riduzione e la gestione dei rischi per la  salute nazionale e globale </a:t>
            </a:r>
          </a:p>
          <a:p>
            <a:pPr>
              <a:lnSpc>
                <a:spcPct val="100000"/>
              </a:lnSpc>
            </a:pPr>
            <a:endParaRPr lang="en-US" sz="700" dirty="0"/>
          </a:p>
        </p:txBody>
      </p:sp>
    </p:spTree>
    <p:extLst>
      <p:ext uri="{BB962C8B-B14F-4D97-AF65-F5344CB8AC3E}">
        <p14:creationId xmlns:p14="http://schemas.microsoft.com/office/powerpoint/2010/main" val="1419186752"/>
      </p:ext>
    </p:extLst>
  </p:cSld>
  <p:clrMapOvr>
    <a:masterClrMapping/>
  </p:clrMapOvr>
  <mc:AlternateContent xmlns:mc="http://schemas.openxmlformats.org/markup-compatibility/2006" xmlns:p14="http://schemas.microsoft.com/office/powerpoint/2010/main">
    <mc:Choice Requires="p14">
      <p:transition spd="slow" p14:dur="3000">
        <p:randomBar dir="vert"/>
      </p:transition>
    </mc:Choice>
    <mc:Fallback xmlns="">
      <p:transition spd="slow">
        <p:randomBar dir="vert"/>
      </p:transition>
    </mc:Fallback>
  </mc:AlternateContent>
</p:sld>
</file>

<file path=ppt/theme/theme1.xml><?xml version="1.0" encoding="utf-8"?>
<a:theme xmlns:a="http://schemas.openxmlformats.org/drawingml/2006/main" name="SketchyVTI">
  <a:themeElements>
    <a:clrScheme name="SketchyVTI">
      <a:dk1>
        <a:sysClr val="windowText" lastClr="000000"/>
      </a:dk1>
      <a:lt1>
        <a:sysClr val="window" lastClr="FFFFFF"/>
      </a:lt1>
      <a:dk2>
        <a:srgbClr val="39302A"/>
      </a:dk2>
      <a:lt2>
        <a:srgbClr val="E5DEDB"/>
      </a:lt2>
      <a:accent1>
        <a:srgbClr val="E4650E"/>
      </a:accent1>
      <a:accent2>
        <a:srgbClr val="00A5AB"/>
      </a:accent2>
      <a:accent3>
        <a:srgbClr val="09963B"/>
      </a:accent3>
      <a:accent4>
        <a:srgbClr val="E64823"/>
      </a:accent4>
      <a:accent5>
        <a:srgbClr val="9C6A6A"/>
      </a:accent5>
      <a:accent6>
        <a:srgbClr val="824F8C"/>
      </a:accent6>
      <a:hlink>
        <a:srgbClr val="2998E3"/>
      </a:hlink>
      <a:folHlink>
        <a:srgbClr val="7F723D"/>
      </a:folHlink>
    </a:clrScheme>
    <a:fontScheme name="Custom 2">
      <a:majorFont>
        <a:latin typeface="Modern Love"/>
        <a:ea typeface=""/>
        <a:cs typeface=""/>
      </a:majorFont>
      <a:minorFont>
        <a:latin typeface="The Hand"/>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ketchyVTI" id="{A6D2C935-A6E4-4DD9-BCC5-5AE2504DB8EA}" vid="{F0754072-50B6-4C01-B911-67246C9F58D2}"/>
    </a:ext>
  </a:extLst>
</a:theme>
</file>

<file path=docProps/app.xml><?xml version="1.0" encoding="utf-8"?>
<Properties xmlns="http://schemas.openxmlformats.org/officeDocument/2006/extended-properties" xmlns:vt="http://schemas.openxmlformats.org/officeDocument/2006/docPropsVTypes">
  <TotalTime>1440</TotalTime>
  <Words>7528</Words>
  <Application>Microsoft Office PowerPoint</Application>
  <PresentationFormat>Widescreen</PresentationFormat>
  <Paragraphs>292</Paragraphs>
  <Slides>45</Slides>
  <Notes>0</Notes>
  <HiddenSlides>0</HiddenSlides>
  <MMClips>0</MMClips>
  <ScaleCrop>false</ScaleCrop>
  <HeadingPairs>
    <vt:vector size="6" baseType="variant">
      <vt:variant>
        <vt:lpstr>Caratteri utilizzati</vt:lpstr>
      </vt:variant>
      <vt:variant>
        <vt:i4>7</vt:i4>
      </vt:variant>
      <vt:variant>
        <vt:lpstr>Tema</vt:lpstr>
      </vt:variant>
      <vt:variant>
        <vt:i4>1</vt:i4>
      </vt:variant>
      <vt:variant>
        <vt:lpstr>Titoli diapositive</vt:lpstr>
      </vt:variant>
      <vt:variant>
        <vt:i4>45</vt:i4>
      </vt:variant>
    </vt:vector>
  </HeadingPairs>
  <TitlesOfParts>
    <vt:vector size="53" baseType="lpstr">
      <vt:lpstr>Arial</vt:lpstr>
      <vt:lpstr>Calibri</vt:lpstr>
      <vt:lpstr>Coolvetica Rg</vt:lpstr>
      <vt:lpstr>Modern Love</vt:lpstr>
      <vt:lpstr>The Hand</vt:lpstr>
      <vt:lpstr>Times New Roman</vt:lpstr>
      <vt:lpstr>Trebuchet MS</vt:lpstr>
      <vt:lpstr>SketchyVTI</vt:lpstr>
      <vt:lpstr>Agenda 2O3O per lo sviluppo sostenibile</vt:lpstr>
      <vt:lpstr>Sviluppo Sostenibile</vt:lpstr>
      <vt:lpstr>Cos’è l’ Agenda 2O3O?</vt:lpstr>
      <vt:lpstr>I 17 Obiettivi dell’Agenda e i suoi 169 Target</vt:lpstr>
      <vt:lpstr>No Poverty</vt:lpstr>
      <vt:lpstr>Presentazione standard di PowerPoint</vt:lpstr>
      <vt:lpstr>Zero Hunger</vt:lpstr>
      <vt:lpstr>Zero Fame</vt:lpstr>
      <vt:lpstr>Good Health and Well-being</vt:lpstr>
      <vt:lpstr>Presentazione standard di PowerPoint</vt:lpstr>
      <vt:lpstr>Quality Education</vt:lpstr>
      <vt:lpstr>Istruzione di Qualità</vt:lpstr>
      <vt:lpstr>Gender Equality</vt:lpstr>
      <vt:lpstr>Parità di genere</vt:lpstr>
      <vt:lpstr>Clean Water and Santitation</vt:lpstr>
      <vt:lpstr>Acqua Pulita e Servizi Igienico Sanitari</vt:lpstr>
      <vt:lpstr>Affordable and Clean Energy</vt:lpstr>
      <vt:lpstr>Energia Pulita e Accessibile</vt:lpstr>
      <vt:lpstr>Decent Work and Economic Growht</vt:lpstr>
      <vt:lpstr>Lavoro Dignitoso e Crescita Economica</vt:lpstr>
      <vt:lpstr>Industry, Innovation and Infastructure</vt:lpstr>
      <vt:lpstr>Imprese, Innovazione e Infrastrutture</vt:lpstr>
      <vt:lpstr>Reduced Inequalities</vt:lpstr>
      <vt:lpstr>Ridurre le Disuguaglianze</vt:lpstr>
      <vt:lpstr>Sustainable Cities and Communities</vt:lpstr>
      <vt:lpstr>Città e Comunità Sostenibili</vt:lpstr>
      <vt:lpstr>Responsible Consumption and Production</vt:lpstr>
      <vt:lpstr>Consumo e Produzioni Responsabili</vt:lpstr>
      <vt:lpstr>Climate Action</vt:lpstr>
      <vt:lpstr>Agire per il Clima</vt:lpstr>
      <vt:lpstr>Life Below Water</vt:lpstr>
      <vt:lpstr>Vita Sott’Acqua</vt:lpstr>
      <vt:lpstr>Life on Land</vt:lpstr>
      <vt:lpstr>Vita sulla Terra</vt:lpstr>
      <vt:lpstr>Peace, Justice and Strong Institutions</vt:lpstr>
      <vt:lpstr>Pace, Giustizia e Istituzioni Solide</vt:lpstr>
      <vt:lpstr>Partnership for the Goals (1/2)</vt:lpstr>
      <vt:lpstr>Partnership for the Goals (2/2)</vt:lpstr>
      <vt:lpstr>Partnership per gli Obiettivi</vt:lpstr>
      <vt:lpstr>Agenda 2O3O nel mondo</vt:lpstr>
      <vt:lpstr>Agenda in Europa</vt:lpstr>
      <vt:lpstr>Agenda in Asia</vt:lpstr>
      <vt:lpstr>Agenda in Africa</vt:lpstr>
      <vt:lpstr>Agenda in Nord America</vt:lpstr>
      <vt:lpstr>Agenda in Sud America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Agenda 2O3O per lo sviluppo sostenibile</dc:title>
  <dc:creator>francesca panio</dc:creator>
  <cp:lastModifiedBy>Utente Windows</cp:lastModifiedBy>
  <cp:revision>26</cp:revision>
  <dcterms:created xsi:type="dcterms:W3CDTF">2021-01-08T18:54:14Z</dcterms:created>
  <dcterms:modified xsi:type="dcterms:W3CDTF">2021-01-31T16:20:13Z</dcterms:modified>
</cp:coreProperties>
</file>