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64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73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321D654-A5C7-4BE3-BD48-3BAD3C0D98DB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F07F4713-12CB-432C-9137-3C55394EECDC}">
      <dgm:prSet phldrT="[Testo]"/>
      <dgm:spPr>
        <a:solidFill>
          <a:schemeClr val="accent1">
            <a:lumMod val="40000"/>
            <a:lumOff val="60000"/>
          </a:schemeClr>
        </a:solidFill>
        <a:ln w="38100">
          <a:solidFill>
            <a:srgbClr val="002060"/>
          </a:solidFill>
        </a:ln>
      </dgm:spPr>
      <dgm:t>
        <a:bodyPr/>
        <a:lstStyle/>
        <a:p>
          <a:r>
            <a:rPr lang="it-IT" dirty="0">
              <a:solidFill>
                <a:schemeClr val="tx1"/>
              </a:solidFill>
            </a:rPr>
            <a:t>Dichiarazione sull’ambiente umano</a:t>
          </a:r>
        </a:p>
        <a:p>
          <a:r>
            <a:rPr lang="it-IT" b="0" dirty="0">
              <a:solidFill>
                <a:schemeClr val="tx1"/>
              </a:solidFill>
            </a:rPr>
            <a:t>Stoccolma, 1972</a:t>
          </a:r>
        </a:p>
      </dgm:t>
    </dgm:pt>
    <dgm:pt modelId="{F496CA36-D493-4ED4-A0F9-5C75144AAAA6}" type="parTrans" cxnId="{BAEA17CF-E2CA-41A3-B7B1-1C65BF219B1D}">
      <dgm:prSet/>
      <dgm:spPr/>
      <dgm:t>
        <a:bodyPr/>
        <a:lstStyle/>
        <a:p>
          <a:endParaRPr lang="it-IT"/>
        </a:p>
      </dgm:t>
    </dgm:pt>
    <dgm:pt modelId="{5ECC9816-2B27-455D-92BE-10B8C475646A}" type="sibTrans" cxnId="{BAEA17CF-E2CA-41A3-B7B1-1C65BF219B1D}">
      <dgm:prSet/>
      <dgm:spPr/>
      <dgm:t>
        <a:bodyPr/>
        <a:lstStyle/>
        <a:p>
          <a:endParaRPr lang="it-IT"/>
        </a:p>
      </dgm:t>
    </dgm:pt>
    <dgm:pt modelId="{70B46DF5-E7BA-4201-86EB-9CDB2C28994A}">
      <dgm:prSet phldrT="[Testo]"/>
      <dgm:spPr>
        <a:solidFill>
          <a:schemeClr val="accent1">
            <a:lumMod val="40000"/>
            <a:lumOff val="60000"/>
          </a:schemeClr>
        </a:solidFill>
        <a:ln w="38100">
          <a:solidFill>
            <a:srgbClr val="002060"/>
          </a:solidFill>
        </a:ln>
      </dgm:spPr>
      <dgm:t>
        <a:bodyPr/>
        <a:lstStyle/>
        <a:p>
          <a:r>
            <a:rPr lang="it-IT" dirty="0">
              <a:solidFill>
                <a:schemeClr val="tx1"/>
              </a:solidFill>
            </a:rPr>
            <a:t>Conferenza ONU su Ambiente e sviluppo</a:t>
          </a:r>
        </a:p>
        <a:p>
          <a:r>
            <a:rPr lang="it-IT" b="0" dirty="0">
              <a:solidFill>
                <a:schemeClr val="tx1"/>
              </a:solidFill>
            </a:rPr>
            <a:t>Rio de Janeiro, 1972</a:t>
          </a:r>
        </a:p>
      </dgm:t>
    </dgm:pt>
    <dgm:pt modelId="{CFAECD11-C0A4-4976-96D2-F09316EDE70D}" type="parTrans" cxnId="{F2F42BAD-03F0-4C2F-B2AB-BD2FC93AD658}">
      <dgm:prSet/>
      <dgm:spPr/>
      <dgm:t>
        <a:bodyPr/>
        <a:lstStyle/>
        <a:p>
          <a:endParaRPr lang="it-IT"/>
        </a:p>
      </dgm:t>
    </dgm:pt>
    <dgm:pt modelId="{8D1DEBF2-3974-4804-B1D3-8E22F472511A}" type="sibTrans" cxnId="{F2F42BAD-03F0-4C2F-B2AB-BD2FC93AD658}">
      <dgm:prSet/>
      <dgm:spPr/>
      <dgm:t>
        <a:bodyPr/>
        <a:lstStyle/>
        <a:p>
          <a:endParaRPr lang="it-IT"/>
        </a:p>
      </dgm:t>
    </dgm:pt>
    <dgm:pt modelId="{2BCA614E-EDE4-45B2-8155-BF280BB15FD6}">
      <dgm:prSet phldrT="[Testo]"/>
      <dgm:spPr>
        <a:solidFill>
          <a:schemeClr val="accent1">
            <a:lumMod val="40000"/>
            <a:lumOff val="60000"/>
          </a:schemeClr>
        </a:solidFill>
        <a:ln w="38100">
          <a:solidFill>
            <a:srgbClr val="002060"/>
          </a:solidFill>
        </a:ln>
      </dgm:spPr>
      <dgm:t>
        <a:bodyPr/>
        <a:lstStyle/>
        <a:p>
          <a:r>
            <a:rPr lang="it-IT" dirty="0">
              <a:solidFill>
                <a:schemeClr val="tx1"/>
              </a:solidFill>
            </a:rPr>
            <a:t>Protocollo sul cambiamento climatico</a:t>
          </a:r>
        </a:p>
        <a:p>
          <a:r>
            <a:rPr lang="it-IT" dirty="0">
              <a:solidFill>
                <a:schemeClr val="tx1"/>
              </a:solidFill>
            </a:rPr>
            <a:t>Kyoto, 1997</a:t>
          </a:r>
        </a:p>
      </dgm:t>
    </dgm:pt>
    <dgm:pt modelId="{A019CECB-1E86-448D-AD79-39685A13176F}" type="parTrans" cxnId="{EF5BE76F-A4C1-47A5-BA89-432F7B9530F3}">
      <dgm:prSet/>
      <dgm:spPr/>
      <dgm:t>
        <a:bodyPr/>
        <a:lstStyle/>
        <a:p>
          <a:endParaRPr lang="it-IT"/>
        </a:p>
      </dgm:t>
    </dgm:pt>
    <dgm:pt modelId="{D78AEA21-4740-4CC0-8B02-4576D8B5EC11}" type="sibTrans" cxnId="{EF5BE76F-A4C1-47A5-BA89-432F7B9530F3}">
      <dgm:prSet/>
      <dgm:spPr/>
      <dgm:t>
        <a:bodyPr/>
        <a:lstStyle/>
        <a:p>
          <a:endParaRPr lang="it-IT"/>
        </a:p>
      </dgm:t>
    </dgm:pt>
    <dgm:pt modelId="{9646CBAF-0A5B-4BF7-9C44-99B7409A0BFE}">
      <dgm:prSet phldrT="[Testo]"/>
      <dgm:spPr>
        <a:solidFill>
          <a:schemeClr val="accent1">
            <a:lumMod val="40000"/>
            <a:lumOff val="60000"/>
          </a:schemeClr>
        </a:solidFill>
        <a:ln w="38100"/>
      </dgm:spPr>
      <dgm:t>
        <a:bodyPr/>
        <a:lstStyle/>
        <a:p>
          <a:r>
            <a:rPr lang="it-IT" dirty="0">
              <a:solidFill>
                <a:schemeClr val="tx1"/>
              </a:solidFill>
            </a:rPr>
            <a:t>Conferenza ONU di Doha</a:t>
          </a:r>
        </a:p>
        <a:p>
          <a:r>
            <a:rPr lang="it-IT" dirty="0">
              <a:solidFill>
                <a:schemeClr val="tx1"/>
              </a:solidFill>
            </a:rPr>
            <a:t>Qatar, 2012</a:t>
          </a:r>
        </a:p>
      </dgm:t>
    </dgm:pt>
    <dgm:pt modelId="{DC009024-4CA9-4DB1-9B31-E1C51135ADE7}" type="parTrans" cxnId="{7BA4A585-A030-446E-A8B0-FD73D839FA0E}">
      <dgm:prSet/>
      <dgm:spPr/>
      <dgm:t>
        <a:bodyPr/>
        <a:lstStyle/>
        <a:p>
          <a:endParaRPr lang="it-IT"/>
        </a:p>
      </dgm:t>
    </dgm:pt>
    <dgm:pt modelId="{9CF98995-6C49-4932-A4DE-BD1568D77D17}" type="sibTrans" cxnId="{7BA4A585-A030-446E-A8B0-FD73D839FA0E}">
      <dgm:prSet/>
      <dgm:spPr/>
      <dgm:t>
        <a:bodyPr/>
        <a:lstStyle/>
        <a:p>
          <a:endParaRPr lang="it-IT"/>
        </a:p>
      </dgm:t>
    </dgm:pt>
    <dgm:pt modelId="{5351D2D2-86DE-4109-BBF5-1E78CEFB635B}" type="pres">
      <dgm:prSet presAssocID="{A321D654-A5C7-4BE3-BD48-3BAD3C0D98DB}" presName="Name0" presStyleCnt="0">
        <dgm:presLayoutVars>
          <dgm:dir/>
          <dgm:animLvl val="lvl"/>
          <dgm:resizeHandles val="exact"/>
        </dgm:presLayoutVars>
      </dgm:prSet>
      <dgm:spPr/>
    </dgm:pt>
    <dgm:pt modelId="{B6AE8D43-E492-4BB0-B75D-38632A638ABF}" type="pres">
      <dgm:prSet presAssocID="{F07F4713-12CB-432C-9137-3C55394EECDC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D016661-4668-4B05-9F6B-6EC23D30C765}" type="pres">
      <dgm:prSet presAssocID="{5ECC9816-2B27-455D-92BE-10B8C475646A}" presName="parTxOnlySpace" presStyleCnt="0"/>
      <dgm:spPr/>
    </dgm:pt>
    <dgm:pt modelId="{AEB95E3E-B7C1-422F-9DB4-7EF95E9010AE}" type="pres">
      <dgm:prSet presAssocID="{70B46DF5-E7BA-4201-86EB-9CDB2C28994A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904BD7D3-D093-4ACF-B9E5-F42BF625A082}" type="pres">
      <dgm:prSet presAssocID="{8D1DEBF2-3974-4804-B1D3-8E22F472511A}" presName="parTxOnlySpace" presStyleCnt="0"/>
      <dgm:spPr/>
    </dgm:pt>
    <dgm:pt modelId="{C3597D58-048F-4BC9-8217-31D7C8D1AF32}" type="pres">
      <dgm:prSet presAssocID="{2BCA614E-EDE4-45B2-8155-BF280BB15FD6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E6497E3-5A66-4832-9CD8-4B7A37F60220}" type="pres">
      <dgm:prSet presAssocID="{D78AEA21-4740-4CC0-8B02-4576D8B5EC11}" presName="parTxOnlySpace" presStyleCnt="0"/>
      <dgm:spPr/>
    </dgm:pt>
    <dgm:pt modelId="{A1FF2796-01CC-47C8-8265-51799BBB1667}" type="pres">
      <dgm:prSet presAssocID="{9646CBAF-0A5B-4BF7-9C44-99B7409A0BFE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C904193C-611F-41B9-B339-15095F754A1B}" type="presOf" srcId="{70B46DF5-E7BA-4201-86EB-9CDB2C28994A}" destId="{AEB95E3E-B7C1-422F-9DB4-7EF95E9010AE}" srcOrd="0" destOrd="0" presId="urn:microsoft.com/office/officeart/2005/8/layout/chevron1"/>
    <dgm:cxn modelId="{6030E3E1-979F-4119-A9AA-3486D5A23FE1}" type="presOf" srcId="{2BCA614E-EDE4-45B2-8155-BF280BB15FD6}" destId="{C3597D58-048F-4BC9-8217-31D7C8D1AF32}" srcOrd="0" destOrd="0" presId="urn:microsoft.com/office/officeart/2005/8/layout/chevron1"/>
    <dgm:cxn modelId="{60DDB04F-DDE3-45D1-8215-A58DE4ED8570}" type="presOf" srcId="{9646CBAF-0A5B-4BF7-9C44-99B7409A0BFE}" destId="{A1FF2796-01CC-47C8-8265-51799BBB1667}" srcOrd="0" destOrd="0" presId="urn:microsoft.com/office/officeart/2005/8/layout/chevron1"/>
    <dgm:cxn modelId="{F2F42BAD-03F0-4C2F-B2AB-BD2FC93AD658}" srcId="{A321D654-A5C7-4BE3-BD48-3BAD3C0D98DB}" destId="{70B46DF5-E7BA-4201-86EB-9CDB2C28994A}" srcOrd="1" destOrd="0" parTransId="{CFAECD11-C0A4-4976-96D2-F09316EDE70D}" sibTransId="{8D1DEBF2-3974-4804-B1D3-8E22F472511A}"/>
    <dgm:cxn modelId="{7BA4A585-A030-446E-A8B0-FD73D839FA0E}" srcId="{A321D654-A5C7-4BE3-BD48-3BAD3C0D98DB}" destId="{9646CBAF-0A5B-4BF7-9C44-99B7409A0BFE}" srcOrd="3" destOrd="0" parTransId="{DC009024-4CA9-4DB1-9B31-E1C51135ADE7}" sibTransId="{9CF98995-6C49-4932-A4DE-BD1568D77D17}"/>
    <dgm:cxn modelId="{EF5BE76F-A4C1-47A5-BA89-432F7B9530F3}" srcId="{A321D654-A5C7-4BE3-BD48-3BAD3C0D98DB}" destId="{2BCA614E-EDE4-45B2-8155-BF280BB15FD6}" srcOrd="2" destOrd="0" parTransId="{A019CECB-1E86-448D-AD79-39685A13176F}" sibTransId="{D78AEA21-4740-4CC0-8B02-4576D8B5EC11}"/>
    <dgm:cxn modelId="{4E27E9C7-6E45-4EA8-8FEC-0A1AA3A668E9}" type="presOf" srcId="{A321D654-A5C7-4BE3-BD48-3BAD3C0D98DB}" destId="{5351D2D2-86DE-4109-BBF5-1E78CEFB635B}" srcOrd="0" destOrd="0" presId="urn:microsoft.com/office/officeart/2005/8/layout/chevron1"/>
    <dgm:cxn modelId="{BAEA17CF-E2CA-41A3-B7B1-1C65BF219B1D}" srcId="{A321D654-A5C7-4BE3-BD48-3BAD3C0D98DB}" destId="{F07F4713-12CB-432C-9137-3C55394EECDC}" srcOrd="0" destOrd="0" parTransId="{F496CA36-D493-4ED4-A0F9-5C75144AAAA6}" sibTransId="{5ECC9816-2B27-455D-92BE-10B8C475646A}"/>
    <dgm:cxn modelId="{D9B5F4A6-57A4-4DE4-AB0F-A21497BB33B3}" type="presOf" srcId="{F07F4713-12CB-432C-9137-3C55394EECDC}" destId="{B6AE8D43-E492-4BB0-B75D-38632A638ABF}" srcOrd="0" destOrd="0" presId="urn:microsoft.com/office/officeart/2005/8/layout/chevron1"/>
    <dgm:cxn modelId="{76D342C0-903C-44D3-B4C8-305730F1BA43}" type="presParOf" srcId="{5351D2D2-86DE-4109-BBF5-1E78CEFB635B}" destId="{B6AE8D43-E492-4BB0-B75D-38632A638ABF}" srcOrd="0" destOrd="0" presId="urn:microsoft.com/office/officeart/2005/8/layout/chevron1"/>
    <dgm:cxn modelId="{561F14BE-41D4-4945-A66B-7C17AF223F3B}" type="presParOf" srcId="{5351D2D2-86DE-4109-BBF5-1E78CEFB635B}" destId="{7D016661-4668-4B05-9F6B-6EC23D30C765}" srcOrd="1" destOrd="0" presId="urn:microsoft.com/office/officeart/2005/8/layout/chevron1"/>
    <dgm:cxn modelId="{94DF57C7-477E-4E0C-BAFF-D8DE74947DE4}" type="presParOf" srcId="{5351D2D2-86DE-4109-BBF5-1E78CEFB635B}" destId="{AEB95E3E-B7C1-422F-9DB4-7EF95E9010AE}" srcOrd="2" destOrd="0" presId="urn:microsoft.com/office/officeart/2005/8/layout/chevron1"/>
    <dgm:cxn modelId="{BBA3374F-CF88-4A43-AA6C-28C07BC39DA1}" type="presParOf" srcId="{5351D2D2-86DE-4109-BBF5-1E78CEFB635B}" destId="{904BD7D3-D093-4ACF-B9E5-F42BF625A082}" srcOrd="3" destOrd="0" presId="urn:microsoft.com/office/officeart/2005/8/layout/chevron1"/>
    <dgm:cxn modelId="{8F09C3AC-1C41-44CD-AC29-6D0EC0A0D8C1}" type="presParOf" srcId="{5351D2D2-86DE-4109-BBF5-1E78CEFB635B}" destId="{C3597D58-048F-4BC9-8217-31D7C8D1AF32}" srcOrd="4" destOrd="0" presId="urn:microsoft.com/office/officeart/2005/8/layout/chevron1"/>
    <dgm:cxn modelId="{892E9AB3-0C9D-44A8-A08C-506CA224C691}" type="presParOf" srcId="{5351D2D2-86DE-4109-BBF5-1E78CEFB635B}" destId="{1E6497E3-5A66-4832-9CD8-4B7A37F60220}" srcOrd="5" destOrd="0" presId="urn:microsoft.com/office/officeart/2005/8/layout/chevron1"/>
    <dgm:cxn modelId="{464FC1AE-7FC8-464E-80CE-4C39AE68232C}" type="presParOf" srcId="{5351D2D2-86DE-4109-BBF5-1E78CEFB635B}" destId="{A1FF2796-01CC-47C8-8265-51799BBB1667}" srcOrd="6" destOrd="0" presId="urn:microsoft.com/office/officeart/2005/8/layout/chevron1"/>
  </dgm:cxnLst>
  <dgm:bg/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AE8D43-E492-4BB0-B75D-38632A638ABF}">
      <dsp:nvSpPr>
        <dsp:cNvPr id="0" name=""/>
        <dsp:cNvSpPr/>
      </dsp:nvSpPr>
      <dsp:spPr>
        <a:xfrm>
          <a:off x="5347" y="2806405"/>
          <a:ext cx="3112973" cy="1245189"/>
        </a:xfrm>
        <a:prstGeom prst="chevron">
          <a:avLst/>
        </a:prstGeom>
        <a:solidFill>
          <a:schemeClr val="accent1">
            <a:lumMod val="40000"/>
            <a:lumOff val="60000"/>
          </a:schemeClr>
        </a:solidFill>
        <a:ln w="38100" cap="flat" cmpd="sng" algn="ctr">
          <a:solidFill>
            <a:srgbClr val="00206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700" kern="1200" dirty="0">
              <a:solidFill>
                <a:schemeClr val="tx1"/>
              </a:solidFill>
            </a:rPr>
            <a:t>Dichiarazione sull’ambiente umano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700" b="0" kern="1200" dirty="0">
              <a:solidFill>
                <a:schemeClr val="tx1"/>
              </a:solidFill>
            </a:rPr>
            <a:t>Stoccolma, 1972</a:t>
          </a:r>
        </a:p>
      </dsp:txBody>
      <dsp:txXfrm>
        <a:off x="627942" y="2806405"/>
        <a:ext cx="1867784" cy="1245189"/>
      </dsp:txXfrm>
    </dsp:sp>
    <dsp:sp modelId="{AEB95E3E-B7C1-422F-9DB4-7EF95E9010AE}">
      <dsp:nvSpPr>
        <dsp:cNvPr id="0" name=""/>
        <dsp:cNvSpPr/>
      </dsp:nvSpPr>
      <dsp:spPr>
        <a:xfrm>
          <a:off x="2807024" y="2806405"/>
          <a:ext cx="3112973" cy="1245189"/>
        </a:xfrm>
        <a:prstGeom prst="chevron">
          <a:avLst/>
        </a:prstGeom>
        <a:solidFill>
          <a:schemeClr val="accent1">
            <a:lumMod val="40000"/>
            <a:lumOff val="60000"/>
          </a:schemeClr>
        </a:solidFill>
        <a:ln w="38100" cap="flat" cmpd="sng" algn="ctr">
          <a:solidFill>
            <a:srgbClr val="00206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700" kern="1200" dirty="0">
              <a:solidFill>
                <a:schemeClr val="tx1"/>
              </a:solidFill>
            </a:rPr>
            <a:t>Conferenza ONU su Ambiente e sviluppo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700" b="0" kern="1200" dirty="0">
              <a:solidFill>
                <a:schemeClr val="tx1"/>
              </a:solidFill>
            </a:rPr>
            <a:t>Rio de Janeiro, 1972</a:t>
          </a:r>
        </a:p>
      </dsp:txBody>
      <dsp:txXfrm>
        <a:off x="3429619" y="2806405"/>
        <a:ext cx="1867784" cy="1245189"/>
      </dsp:txXfrm>
    </dsp:sp>
    <dsp:sp modelId="{C3597D58-048F-4BC9-8217-31D7C8D1AF32}">
      <dsp:nvSpPr>
        <dsp:cNvPr id="0" name=""/>
        <dsp:cNvSpPr/>
      </dsp:nvSpPr>
      <dsp:spPr>
        <a:xfrm>
          <a:off x="5608700" y="2806405"/>
          <a:ext cx="3112973" cy="1245189"/>
        </a:xfrm>
        <a:prstGeom prst="chevron">
          <a:avLst/>
        </a:prstGeom>
        <a:solidFill>
          <a:schemeClr val="accent1">
            <a:lumMod val="40000"/>
            <a:lumOff val="60000"/>
          </a:schemeClr>
        </a:solidFill>
        <a:ln w="38100" cap="flat" cmpd="sng" algn="ctr">
          <a:solidFill>
            <a:srgbClr val="00206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700" kern="1200" dirty="0">
              <a:solidFill>
                <a:schemeClr val="tx1"/>
              </a:solidFill>
            </a:rPr>
            <a:t>Protocollo sul cambiamento climatico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700" kern="1200" dirty="0">
              <a:solidFill>
                <a:schemeClr val="tx1"/>
              </a:solidFill>
            </a:rPr>
            <a:t>Kyoto, 1997</a:t>
          </a:r>
        </a:p>
      </dsp:txBody>
      <dsp:txXfrm>
        <a:off x="6231295" y="2806405"/>
        <a:ext cx="1867784" cy="1245189"/>
      </dsp:txXfrm>
    </dsp:sp>
    <dsp:sp modelId="{A1FF2796-01CC-47C8-8265-51799BBB1667}">
      <dsp:nvSpPr>
        <dsp:cNvPr id="0" name=""/>
        <dsp:cNvSpPr/>
      </dsp:nvSpPr>
      <dsp:spPr>
        <a:xfrm>
          <a:off x="8410376" y="2806405"/>
          <a:ext cx="3112973" cy="1245189"/>
        </a:xfrm>
        <a:prstGeom prst="chevron">
          <a:avLst/>
        </a:prstGeom>
        <a:solidFill>
          <a:schemeClr val="accent1">
            <a:lumMod val="40000"/>
            <a:lumOff val="60000"/>
          </a:schemeClr>
        </a:solidFill>
        <a:ln w="3810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700" kern="1200" dirty="0">
              <a:solidFill>
                <a:schemeClr val="tx1"/>
              </a:solidFill>
            </a:rPr>
            <a:t>Conferenza ONU di Doha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700" kern="1200" dirty="0">
              <a:solidFill>
                <a:schemeClr val="tx1"/>
              </a:solidFill>
            </a:rPr>
            <a:t>Qatar, 2012</a:t>
          </a:r>
        </a:p>
      </dsp:txBody>
      <dsp:txXfrm>
        <a:off x="9032971" y="2806405"/>
        <a:ext cx="1867784" cy="12451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D73F4BF-E29E-42E7-85EB-021A99E319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E2CC4DD-F819-4C62-A7DA-8E4E3A0EDF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3137D73-61B4-45E1-A671-2B4D4AF94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B7B61-0C4A-4CED-9825-7ED6D37BD104}" type="datetimeFigureOut">
              <a:rPr lang="it-IT" smtClean="0"/>
              <a:t>31/01/2021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BCB6DD8-BF3E-4054-9604-780B3CB81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08505B6-56AF-4810-8D67-D20071D26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E2DFF-5A89-4B45-9FA8-021FE031036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82207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BCB8D52-4F0E-496B-A9D0-0FB6A58422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1BB05F59-A3D1-4A6C-8EAA-485C6116DB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134AD04-3158-4D48-9286-130384747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B7B61-0C4A-4CED-9825-7ED6D37BD104}" type="datetimeFigureOut">
              <a:rPr lang="it-IT" smtClean="0"/>
              <a:t>31/01/2021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3E7E54A-EB31-41B8-9642-88D80F32D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F190BCD-8796-4CB6-9DCC-A6DC5A0AC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E2DFF-5A89-4B45-9FA8-021FE031036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34667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B00866AA-13E5-49B8-9D98-FA42C90A39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0393C49A-AC95-45B1-B3A0-D06605FAD3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AA51F91-4257-4969-96C0-06D8539BC3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B7B61-0C4A-4CED-9825-7ED6D37BD104}" type="datetimeFigureOut">
              <a:rPr lang="it-IT" smtClean="0"/>
              <a:t>31/01/2021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250559D-B157-4873-A83A-2A035AA85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D5FC455-A2F5-49CF-A55B-E1888CB8B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E2DFF-5A89-4B45-9FA8-021FE031036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77387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F0C2E8F-0B3B-4CB9-83CE-A027D258B0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7BA1DC2-AD20-44F8-9642-672E32DB25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7932E15-EA6A-4FC5-A389-89AD5DA6D7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B7B61-0C4A-4CED-9825-7ED6D37BD104}" type="datetimeFigureOut">
              <a:rPr lang="it-IT" smtClean="0"/>
              <a:t>31/01/2021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98FA9BF-E62E-4310-9275-8E2CD2DC2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602D0D0-8F24-41D1-8303-E5225047A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E2DFF-5A89-4B45-9FA8-021FE031036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9487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E949798-F768-4592-9467-68EFD6FCE7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97F887B-5B8C-44C6-B886-05D783DCE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7650DDD-BE4E-4046-93BF-11C5FC8A3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B7B61-0C4A-4CED-9825-7ED6D37BD104}" type="datetimeFigureOut">
              <a:rPr lang="it-IT" smtClean="0"/>
              <a:t>31/01/2021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81AC75E-43E9-40A6-9A25-BCC6E514A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5B0DF56-0C0E-4E88-ACED-A366D2074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E2DFF-5A89-4B45-9FA8-021FE031036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2290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4BF42D-128D-43EC-8E6C-B429F3CA54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68C354B-6D14-4FAD-AF11-7D1CC00BC7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30559856-0BF7-4AAA-9ACB-3F5BE9523C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2A72646-D129-46AA-BEE3-27F0A006DE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B7B61-0C4A-4CED-9825-7ED6D37BD104}" type="datetimeFigureOut">
              <a:rPr lang="it-IT" smtClean="0"/>
              <a:t>31/01/2021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D7C57CC-AE3F-4E7D-9F14-CF502AECAB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B8EF1A4-6676-482F-9BD2-71553E848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E2DFF-5A89-4B45-9FA8-021FE031036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87522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094BAEF-EFEE-4F2B-A360-249CADFFDA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443AE78-9153-458D-97D9-3332815BC7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8EBC4B03-ED78-44BB-B3E6-453A1E254D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1F7A5FCD-4E9A-41AB-A95A-698D6BE693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7EE66FB8-C8B4-4435-B439-926D8D9DE3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156542C-077D-445A-82EB-13793444FB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B7B61-0C4A-4CED-9825-7ED6D37BD104}" type="datetimeFigureOut">
              <a:rPr lang="it-IT" smtClean="0"/>
              <a:t>31/01/2021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57D02594-7720-4602-9165-53BE0AD7A6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2565EDCC-BB0E-4111-BCC1-82FC6A005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E2DFF-5A89-4B45-9FA8-021FE031036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7841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93AB896-12B3-429F-85DA-7FEEC9483A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5565E1E-A1E6-4E88-AA97-BC4806FF43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B7B61-0C4A-4CED-9825-7ED6D37BD104}" type="datetimeFigureOut">
              <a:rPr lang="it-IT" smtClean="0"/>
              <a:t>31/01/2021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F5A141B-568D-4818-8428-F90EE72D1F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1C90E87-48EC-46FC-A509-AF0B582AF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E2DFF-5A89-4B45-9FA8-021FE031036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8089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5491C2DB-188B-40DD-AA50-0C4E2291E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B7B61-0C4A-4CED-9825-7ED6D37BD104}" type="datetimeFigureOut">
              <a:rPr lang="it-IT" smtClean="0"/>
              <a:t>31/01/2021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6E55D8D6-1CCC-47A5-A2C0-A84A072F09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2529BAF-78CB-4BB4-AFA0-449A3B71C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E2DFF-5A89-4B45-9FA8-021FE031036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47978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86D891B-7B46-42C6-BC79-53C99C2A7C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E9AB956-056B-49E6-A811-DCED89C7C0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BDCFC5E-47EF-46C7-8D23-357A96F889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1A8FF1A-13C3-446A-84DD-5ABDB3303B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B7B61-0C4A-4CED-9825-7ED6D37BD104}" type="datetimeFigureOut">
              <a:rPr lang="it-IT" smtClean="0"/>
              <a:t>31/01/2021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1D5FA9B-2C26-4668-85B5-F77D7B7677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D9C0006-996F-44C8-B542-AE2429AF8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E2DFF-5A89-4B45-9FA8-021FE031036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2736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AECBB5D-3A59-4111-8B8C-FC6F97A0A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1948FA74-D479-42FD-8288-7DC7141FD73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5C87D385-31C2-4DED-BE08-A68590C63D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3416DEB-77A2-4D84-BC6F-3046DA6659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B7B61-0C4A-4CED-9825-7ED6D37BD104}" type="datetimeFigureOut">
              <a:rPr lang="it-IT" smtClean="0"/>
              <a:t>31/01/2021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BE35F68-8168-4C42-9BEF-3D6E5EF97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ED275ED-2CDB-4BAA-87B1-34A900591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E2DFF-5A89-4B45-9FA8-021FE031036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38001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D016A9BF-D5F4-41B6-83AD-F07E0E912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110D18D-F083-4927-B9AC-7AB5FB56F0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4A6B62A-84B1-4163-8DA0-1219C99225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AB7B61-0C4A-4CED-9825-7ED6D37BD104}" type="datetimeFigureOut">
              <a:rPr lang="it-IT" smtClean="0"/>
              <a:t>31/01/2021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909B2EA-8E82-4890-A26F-596D37C1ED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ED75C55-1C36-465C-B63F-E51D07EA44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3E2DFF-5A89-4B45-9FA8-021FE031036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66358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sv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sv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sv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svg"/><Relationship Id="rId4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svg"/><Relationship Id="rId5" Type="http://schemas.openxmlformats.org/officeDocument/2006/relationships/image" Target="../media/image6.png"/><Relationship Id="rId4" Type="http://schemas.openxmlformats.org/officeDocument/2006/relationships/image" Target="../media/image6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12.sv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sv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3A25D70-4A55-4F72-B9C5-A69CDBF4DB4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4957100-6D8B-4161-9F2F-C0A949EC84C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BD8B065-EE51-4AE2-A94C-86249998FD7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453A42C8-1A75-48C0-9A13-6D49293895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59428" y="2860885"/>
            <a:ext cx="8368937" cy="1268369"/>
          </a:xfrm>
        </p:spPr>
        <p:txBody>
          <a:bodyPr anchor="b">
            <a:noAutofit/>
          </a:bodyPr>
          <a:lstStyle/>
          <a:p>
            <a:r>
              <a:rPr lang="it-IT" sz="8800" b="1" i="1" dirty="0">
                <a:latin typeface="Algerian" panose="04020705040A02060702" pitchFamily="82" charset="0"/>
              </a:rPr>
              <a:t>Agenda 2030</a:t>
            </a:r>
            <a:br>
              <a:rPr lang="it-IT" sz="8800" b="1" i="1" dirty="0">
                <a:latin typeface="Algerian" panose="04020705040A02060702" pitchFamily="82" charset="0"/>
              </a:rPr>
            </a:br>
            <a:r>
              <a:rPr lang="it-IT" sz="5000" b="1" i="1" dirty="0">
                <a:latin typeface="Algerian" panose="04020705040A02060702" pitchFamily="82" charset="0"/>
              </a:rPr>
              <a:t>PER LO SVILUPPO SOSTENIBILE 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61501C50-DC8C-47AA-BE61-DF9C8627E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8847" y="5937882"/>
            <a:ext cx="3648891" cy="423729"/>
          </a:xfrm>
        </p:spPr>
        <p:txBody>
          <a:bodyPr>
            <a:noAutofit/>
          </a:bodyPr>
          <a:lstStyle/>
          <a:p>
            <a:r>
              <a:rPr lang="it-IT" sz="2000" dirty="0">
                <a:solidFill>
                  <a:srgbClr val="FF0000"/>
                </a:solidFill>
              </a:rPr>
              <a:t>Alessia </a:t>
            </a:r>
            <a:r>
              <a:rPr lang="it-IT" sz="2000" dirty="0" err="1">
                <a:solidFill>
                  <a:srgbClr val="FF0000"/>
                </a:solidFill>
              </a:rPr>
              <a:t>Muscolini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endParaRPr lang="it-IT" sz="2000" dirty="0" smtClean="0">
              <a:solidFill>
                <a:srgbClr val="FF0000"/>
              </a:solidFill>
            </a:endParaRPr>
          </a:p>
          <a:p>
            <a:r>
              <a:rPr lang="it-IT" sz="2000" dirty="0" smtClean="0">
                <a:solidFill>
                  <a:srgbClr val="FF0000"/>
                </a:solidFill>
              </a:rPr>
              <a:t>Classe </a:t>
            </a:r>
            <a:r>
              <a:rPr lang="it-IT" sz="2000" dirty="0" smtClean="0">
                <a:solidFill>
                  <a:srgbClr val="FF0000"/>
                </a:solidFill>
              </a:rPr>
              <a:t>III B</a:t>
            </a:r>
            <a:endParaRPr lang="it-IT" sz="2000" dirty="0">
              <a:solidFill>
                <a:srgbClr val="FF0000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8999293-B054-4B57-A26F-D04C2BB1133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-18230" y="-43336"/>
            <a:ext cx="5163047" cy="2657478"/>
            <a:chOff x="6867015" y="-1"/>
            <a:chExt cx="5324985" cy="3251912"/>
          </a:xfrm>
          <a:solidFill>
            <a:schemeClr val="bg1">
              <a:alpha val="30000"/>
            </a:schemeClr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5E505D8A-F41A-450D-A648-E77DF6B8D84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2BD6DCE-6A81-4F34-9958-67B578EA166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: Shape 16">
              <a:extLst>
                <a:ext uri="{FF2B5EF4-FFF2-40B4-BE49-F238E27FC236}">
                  <a16:creationId xmlns:a16="http://schemas.microsoft.com/office/drawing/2014/main" id="{5C462BE8-CD72-48CF-8A7B-C716D2B99EB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: Shape 17">
              <a:extLst>
                <a:ext uri="{FF2B5EF4-FFF2-40B4-BE49-F238E27FC236}">
                  <a16:creationId xmlns:a16="http://schemas.microsoft.com/office/drawing/2014/main" id="{1C2CDB70-40F1-4D00-8F17-A532E732EB2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61945C4-D997-42F3-B59A-984CF006671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>
            <a:off x="9058275" y="4146310"/>
            <a:ext cx="3142400" cy="2716805"/>
            <a:chOff x="-305" y="-4155"/>
            <a:chExt cx="2514948" cy="2174333"/>
          </a:xfrm>
          <a:solidFill>
            <a:schemeClr val="bg1">
              <a:alpha val="30000"/>
            </a:schemeClr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651FE4A-9487-43BE-A388-134535743B7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44B0EF3-9992-4B95-8A43-6206B3FC3FA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41B1C1F-C2FE-4C47-9D74-ADB9B53F4BF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048177B-A49E-4E24-9007-07A0EDD6A2E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584013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234C162-7AF0-4631-99E9-7978BE56C3A0}"/>
              </a:ext>
            </a:extLst>
          </p:cNvPr>
          <p:cNvSpPr txBox="1">
            <a:spLocks/>
          </p:cNvSpPr>
          <p:nvPr/>
        </p:nvSpPr>
        <p:spPr>
          <a:xfrm>
            <a:off x="872068" y="283873"/>
            <a:ext cx="10447866" cy="80114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b="1" dirty="0" smtClean="0">
                <a:latin typeface="Garamond" panose="02020404030301010803" pitchFamily="18" charset="0"/>
              </a:rPr>
              <a:t>Obiettivo </a:t>
            </a:r>
            <a:r>
              <a:rPr lang="it-IT" b="1" dirty="0">
                <a:latin typeface="Garamond" panose="02020404030301010803" pitchFamily="18" charset="0"/>
              </a:rPr>
              <a:t>4:</a:t>
            </a:r>
            <a:r>
              <a:rPr lang="it-IT" sz="4000" b="1" dirty="0">
                <a:latin typeface="Garamond" panose="02020404030301010803" pitchFamily="18" charset="0"/>
              </a:rPr>
              <a:t> Istruzione di qualità</a:t>
            </a:r>
            <a:r>
              <a:rPr lang="it-IT" b="1" dirty="0">
                <a:latin typeface="Garamond" panose="02020404030301010803" pitchFamily="18" charset="0"/>
              </a:rPr>
              <a:t> </a:t>
            </a: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1AB06F56-7556-47F7-8DB7-B2AD5D3779EE}"/>
              </a:ext>
            </a:extLst>
          </p:cNvPr>
          <p:cNvSpPr/>
          <p:nvPr/>
        </p:nvSpPr>
        <p:spPr>
          <a:xfrm>
            <a:off x="872066" y="1417336"/>
            <a:ext cx="4945259" cy="8974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1. Assicurarsi che tutti i ragazzi e le ragazze completino una istruzione </a:t>
            </a:r>
          </a:p>
          <a:p>
            <a:pPr algn="ctr"/>
            <a:r>
              <a:rPr lang="it-IT" dirty="0">
                <a:solidFill>
                  <a:schemeClr val="tx1"/>
                </a:solidFill>
              </a:rPr>
              <a:t>primaria e secondaria libera, equa .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893A55DA-C01F-4897-B955-53421F25FFD6}"/>
              </a:ext>
            </a:extLst>
          </p:cNvPr>
          <p:cNvSpPr/>
          <p:nvPr/>
        </p:nvSpPr>
        <p:spPr>
          <a:xfrm>
            <a:off x="872066" y="2514869"/>
            <a:ext cx="4945259" cy="8974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2. Assicurarsi che tutte le ragazze e i ragazzi abbiano accesso a uno </a:t>
            </a:r>
          </a:p>
          <a:p>
            <a:pPr algn="ctr"/>
            <a:r>
              <a:rPr lang="it-IT" dirty="0">
                <a:solidFill>
                  <a:schemeClr val="tx1"/>
                </a:solidFill>
              </a:rPr>
              <a:t>sviluppo infantile precoce di qualità.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08B16C81-ECE7-4662-8E8F-00154292A8E2}"/>
              </a:ext>
            </a:extLst>
          </p:cNvPr>
          <p:cNvSpPr/>
          <p:nvPr/>
        </p:nvSpPr>
        <p:spPr>
          <a:xfrm>
            <a:off x="872066" y="5780246"/>
            <a:ext cx="4945259" cy="8974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5.  Eliminare le disparità di genere nell'istruzione e garantire la parità di </a:t>
            </a:r>
          </a:p>
          <a:p>
            <a:pPr algn="ctr"/>
            <a:r>
              <a:rPr lang="it-IT" dirty="0">
                <a:solidFill>
                  <a:schemeClr val="tx1"/>
                </a:solidFill>
              </a:rPr>
              <a:t>accesso a tutti i livelli di istruzione.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178527C1-EEB3-4B8C-BAB4-8ED75F1473C1}"/>
              </a:ext>
            </a:extLst>
          </p:cNvPr>
          <p:cNvSpPr/>
          <p:nvPr/>
        </p:nvSpPr>
        <p:spPr>
          <a:xfrm>
            <a:off x="6374675" y="1417336"/>
            <a:ext cx="4945259" cy="8974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6.  Assicurarsi che tutti i giovani e una parte sostanziale di adulti raggiungano l’alfabetizzazione e l’abilità di calcolo.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7D493868-2127-4839-9C2A-74976371B902}"/>
              </a:ext>
            </a:extLst>
          </p:cNvPr>
          <p:cNvSpPr/>
          <p:nvPr/>
        </p:nvSpPr>
        <p:spPr>
          <a:xfrm>
            <a:off x="6374675" y="2531533"/>
            <a:ext cx="4945259" cy="8974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7.  Assicurarsi che tutti gli studenti acquisiscano le conoscenze necessarie per promuovere lo sviluppo sostenibile.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0EBE7A4C-07FC-4FA4-9114-9967CE9B6E47}"/>
              </a:ext>
            </a:extLst>
          </p:cNvPr>
          <p:cNvSpPr/>
          <p:nvPr/>
        </p:nvSpPr>
        <p:spPr>
          <a:xfrm>
            <a:off x="6374675" y="4714275"/>
            <a:ext cx="4945259" cy="8974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9. Espandere a livello globale il numero di </a:t>
            </a:r>
          </a:p>
          <a:p>
            <a:pPr algn="ctr"/>
            <a:r>
              <a:rPr lang="it-IT" dirty="0">
                <a:solidFill>
                  <a:schemeClr val="tx1"/>
                </a:solidFill>
              </a:rPr>
              <a:t>borse di studio a disposizione dei paesi in via di sviluppo.</a:t>
            </a: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3B0C85C0-C3E1-4996-874E-F618E7BD2A4F}"/>
              </a:ext>
            </a:extLst>
          </p:cNvPr>
          <p:cNvSpPr/>
          <p:nvPr/>
        </p:nvSpPr>
        <p:spPr>
          <a:xfrm>
            <a:off x="6374675" y="5780246"/>
            <a:ext cx="4945259" cy="8974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 </a:t>
            </a:r>
            <a:r>
              <a:rPr lang="it-IT" dirty="0">
                <a:solidFill>
                  <a:schemeClr val="tx1"/>
                </a:solidFill>
              </a:rPr>
              <a:t>10.  </a:t>
            </a:r>
            <a:r>
              <a:rPr lang="it-IT" dirty="0" smtClean="0">
                <a:solidFill>
                  <a:schemeClr val="tx1"/>
                </a:solidFill>
              </a:rPr>
              <a:t>Aumentare </a:t>
            </a:r>
            <a:r>
              <a:rPr lang="it-IT" dirty="0">
                <a:solidFill>
                  <a:schemeClr val="tx1"/>
                </a:solidFill>
              </a:rPr>
              <a:t>notevolmente l'offerta di insegnanti qualificati.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859C36D1-E98B-4A06-B190-0DF888E05930}"/>
              </a:ext>
            </a:extLst>
          </p:cNvPr>
          <p:cNvSpPr/>
          <p:nvPr/>
        </p:nvSpPr>
        <p:spPr>
          <a:xfrm>
            <a:off x="6374675" y="3648303"/>
            <a:ext cx="4945259" cy="8974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8.  Costruire e adeguare le strutture scolastiche in modo che siano adatte </a:t>
            </a:r>
          </a:p>
          <a:p>
            <a:pPr algn="ctr"/>
            <a:r>
              <a:rPr lang="it-IT" dirty="0">
                <a:solidFill>
                  <a:schemeClr val="tx1"/>
                </a:solidFill>
              </a:rPr>
              <a:t>alle esigenze dei bambini e alla disabilità. </a:t>
            </a: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2556414F-30E0-47EE-B3FD-E6B66D282F71}"/>
              </a:ext>
            </a:extLst>
          </p:cNvPr>
          <p:cNvSpPr/>
          <p:nvPr/>
        </p:nvSpPr>
        <p:spPr>
          <a:xfrm>
            <a:off x="872066" y="4714275"/>
            <a:ext cx="4945259" cy="8974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4.  Aumentare il numero di giovani e adulti che abbiano le competenze necessarie, incluse le competenze tecniche e professionali.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7B1C2C5B-0B68-4707-9E7A-46B57B6A4028}"/>
              </a:ext>
            </a:extLst>
          </p:cNvPr>
          <p:cNvSpPr/>
          <p:nvPr/>
        </p:nvSpPr>
        <p:spPr>
          <a:xfrm>
            <a:off x="872066" y="3624189"/>
            <a:ext cx="4945259" cy="8974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 </a:t>
            </a:r>
            <a:r>
              <a:rPr lang="it-IT" dirty="0">
                <a:solidFill>
                  <a:schemeClr val="tx1"/>
                </a:solidFill>
              </a:rPr>
              <a:t>3. Garantire la parità di accesso per tutte le donne e gli uomini ad una istruzione compresa l’università.</a:t>
            </a:r>
          </a:p>
        </p:txBody>
      </p:sp>
      <p:pic>
        <p:nvPicPr>
          <p:cNvPr id="14" name="Elemento grafico 13" descr="Libri">
            <a:extLst>
              <a:ext uri="{FF2B5EF4-FFF2-40B4-BE49-F238E27FC236}">
                <a16:creationId xmlns:a16="http://schemas.microsoft.com/office/drawing/2014/main" id="{A760B277-16A4-4959-AC99-6E660C51465D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0143068" y="347896"/>
            <a:ext cx="914400" cy="673100"/>
          </a:xfrm>
          <a:prstGeom prst="rect">
            <a:avLst/>
          </a:prstGeom>
        </p:spPr>
      </p:pic>
      <p:pic>
        <p:nvPicPr>
          <p:cNvPr id="18" name="Elemento grafico 17" descr="Aula">
            <a:extLst>
              <a:ext uri="{FF2B5EF4-FFF2-40B4-BE49-F238E27FC236}">
                <a16:creationId xmlns:a16="http://schemas.microsoft.com/office/drawing/2014/main" id="{5398D9A9-226D-4C86-9D9F-912D67541BD7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1253066" y="283873"/>
            <a:ext cx="787400" cy="78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281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D013A1D-2147-48A4-AA7C-DC390AC8AE4F}"/>
              </a:ext>
            </a:extLst>
          </p:cNvPr>
          <p:cNvSpPr txBox="1">
            <a:spLocks/>
          </p:cNvSpPr>
          <p:nvPr/>
        </p:nvSpPr>
        <p:spPr>
          <a:xfrm>
            <a:off x="424926" y="348661"/>
            <a:ext cx="11509224" cy="80114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b="1" dirty="0" smtClean="0">
                <a:latin typeface="Garamond" panose="02020404030301010803" pitchFamily="18" charset="0"/>
              </a:rPr>
              <a:t>Obiettivo </a:t>
            </a:r>
            <a:r>
              <a:rPr lang="it-IT" b="1" dirty="0">
                <a:latin typeface="Garamond" panose="02020404030301010803" pitchFamily="18" charset="0"/>
              </a:rPr>
              <a:t>5: Parità di genere  </a:t>
            </a:r>
          </a:p>
        </p:txBody>
      </p:sp>
      <p:pic>
        <p:nvPicPr>
          <p:cNvPr id="4" name="Elemento grafico 3" descr="Uomo e donna">
            <a:extLst>
              <a:ext uri="{FF2B5EF4-FFF2-40B4-BE49-F238E27FC236}">
                <a16:creationId xmlns:a16="http://schemas.microsoft.com/office/drawing/2014/main" id="{57642C18-7622-4258-A082-B0D06F65F07A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0100734" y="348661"/>
            <a:ext cx="812799" cy="812799"/>
          </a:xfrm>
          <a:prstGeom prst="rect">
            <a:avLst/>
          </a:prstGeom>
        </p:spPr>
      </p:pic>
      <p:pic>
        <p:nvPicPr>
          <p:cNvPr id="5" name="Elemento grafico 4" descr="Uomo e donna">
            <a:extLst>
              <a:ext uri="{FF2B5EF4-FFF2-40B4-BE49-F238E27FC236}">
                <a16:creationId xmlns:a16="http://schemas.microsoft.com/office/drawing/2014/main" id="{292F2742-6397-416C-BD63-CCCC2904261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388534" y="337008"/>
            <a:ext cx="812799" cy="812799"/>
          </a:xfrm>
          <a:prstGeom prst="rect">
            <a:avLst/>
          </a:prstGeom>
        </p:spPr>
      </p:pic>
      <p:sp>
        <p:nvSpPr>
          <p:cNvPr id="7" name="Rettangolo 6">
            <a:extLst>
              <a:ext uri="{FF2B5EF4-FFF2-40B4-BE49-F238E27FC236}">
                <a16:creationId xmlns:a16="http://schemas.microsoft.com/office/drawing/2014/main" id="{0EA593FB-1084-4A3A-ADFA-A1768D9BF506}"/>
              </a:ext>
            </a:extLst>
          </p:cNvPr>
          <p:cNvSpPr/>
          <p:nvPr/>
        </p:nvSpPr>
        <p:spPr>
          <a:xfrm>
            <a:off x="424926" y="1465987"/>
            <a:ext cx="5529507" cy="10972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  1</a:t>
            </a:r>
            <a:r>
              <a:rPr lang="it-IT" dirty="0" smtClean="0">
                <a:solidFill>
                  <a:schemeClr val="tx1"/>
                </a:solidFill>
              </a:rPr>
              <a:t>. Porre </a:t>
            </a:r>
            <a:r>
              <a:rPr lang="it-IT" dirty="0">
                <a:solidFill>
                  <a:schemeClr val="tx1"/>
                </a:solidFill>
              </a:rPr>
              <a:t>fine a ogni forma di discriminazione nei confronti di tutte le donne,  bambine e ragazze in ogni parte del mondo.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9BD25728-B0B1-490E-B142-C0B6F7193510}"/>
              </a:ext>
            </a:extLst>
          </p:cNvPr>
          <p:cNvSpPr/>
          <p:nvPr/>
        </p:nvSpPr>
        <p:spPr>
          <a:xfrm>
            <a:off x="6404644" y="4026151"/>
            <a:ext cx="5529507" cy="10972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  7. Garantire alle donne la piena ed effettiva partecipazione e pari opportunità di leadership a tutti i livelli del processo decisionale nella vita politica, economica e pubblica.</a:t>
            </a: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41037038-C70A-405F-A245-5704AB9E9250}"/>
              </a:ext>
            </a:extLst>
          </p:cNvPr>
          <p:cNvSpPr/>
          <p:nvPr/>
        </p:nvSpPr>
        <p:spPr>
          <a:xfrm>
            <a:off x="6404645" y="2747230"/>
            <a:ext cx="5529507" cy="10972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6. Migliorare l'uso della tecnologia che può aiutare il lavoro delle donne, in particolare la tecnologia dell'informazione e della comunicazione.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7C527BB7-CBDC-48FE-A22A-F24FC3A59ABF}"/>
              </a:ext>
            </a:extLst>
          </p:cNvPr>
          <p:cNvSpPr/>
          <p:nvPr/>
        </p:nvSpPr>
        <p:spPr>
          <a:xfrm>
            <a:off x="424927" y="5315813"/>
            <a:ext cx="5529507" cy="10972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4. Riconoscere e valorizzare il lavoro di cura e il lavoro domestico non retribuiti tramite la fornitura di servizi pubblici, infrastrutture e politiche di protezione sociale. </a:t>
            </a: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4294469B-3DE0-4B0A-970F-E468C6AB0550}"/>
              </a:ext>
            </a:extLst>
          </p:cNvPr>
          <p:cNvSpPr/>
          <p:nvPr/>
        </p:nvSpPr>
        <p:spPr>
          <a:xfrm>
            <a:off x="6404643" y="5315813"/>
            <a:ext cx="5529507" cy="10972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  8.  Adottare e rafforzare politiche concrete e leggi applicabili per la </a:t>
            </a:r>
          </a:p>
          <a:p>
            <a:pPr algn="ctr"/>
            <a:r>
              <a:rPr lang="it-IT" dirty="0">
                <a:solidFill>
                  <a:schemeClr val="tx1"/>
                </a:solidFill>
              </a:rPr>
              <a:t>promozione dell'eguaglianza di genere.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FDD2E987-EC3C-4326-B2BB-21B2D892DD45}"/>
              </a:ext>
            </a:extLst>
          </p:cNvPr>
          <p:cNvSpPr/>
          <p:nvPr/>
        </p:nvSpPr>
        <p:spPr>
          <a:xfrm>
            <a:off x="6404647" y="1464176"/>
            <a:ext cx="5529507" cy="10972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5. Riforme per dare alle donne pari diritti di accesso alle risorse economiche, come l'accesso alla proprietà e al controllo della terra e altre forme di proprietà.</a:t>
            </a: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D6FAF300-D7A5-42AD-A0E0-86959BBC9A2D}"/>
              </a:ext>
            </a:extLst>
          </p:cNvPr>
          <p:cNvSpPr/>
          <p:nvPr/>
        </p:nvSpPr>
        <p:spPr>
          <a:xfrm>
            <a:off x="424925" y="4028473"/>
            <a:ext cx="5529507" cy="10972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3. Eliminare tutte le pratiche nocive, come il matrimonio delle bambine, forzato e combinato.</a:t>
            </a:r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A0AA27EF-341D-4A26-96EF-56D8EBEF74AA}"/>
              </a:ext>
            </a:extLst>
          </p:cNvPr>
          <p:cNvSpPr/>
          <p:nvPr/>
        </p:nvSpPr>
        <p:spPr>
          <a:xfrm>
            <a:off x="424925" y="2747230"/>
            <a:ext cx="5529507" cy="10972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2.  Eliminare ogni forma di violenza contro tutte le donne, bambine e ragazze </a:t>
            </a:r>
          </a:p>
          <a:p>
            <a:pPr algn="ctr"/>
            <a:r>
              <a:rPr lang="it-IT" dirty="0">
                <a:solidFill>
                  <a:schemeClr val="tx1"/>
                </a:solidFill>
              </a:rPr>
              <a:t>nella sfera pubblica e privata.</a:t>
            </a:r>
          </a:p>
        </p:txBody>
      </p:sp>
    </p:spTree>
    <p:extLst>
      <p:ext uri="{BB962C8B-B14F-4D97-AF65-F5344CB8AC3E}">
        <p14:creationId xmlns:p14="http://schemas.microsoft.com/office/powerpoint/2010/main" val="2342284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D78BD09-443E-45D5-84A6-606E298E08A7}"/>
              </a:ext>
            </a:extLst>
          </p:cNvPr>
          <p:cNvSpPr txBox="1">
            <a:spLocks/>
          </p:cNvSpPr>
          <p:nvPr/>
        </p:nvSpPr>
        <p:spPr>
          <a:xfrm>
            <a:off x="110068" y="348661"/>
            <a:ext cx="11980332" cy="129387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b="1" dirty="0" smtClean="0">
                <a:latin typeface="Garamond" panose="02020404030301010803" pitchFamily="18" charset="0"/>
              </a:rPr>
              <a:t>Obiettivo </a:t>
            </a:r>
            <a:r>
              <a:rPr lang="it-IT" b="1" dirty="0">
                <a:latin typeface="Garamond" panose="02020404030301010803" pitchFamily="18" charset="0"/>
              </a:rPr>
              <a:t>6: </a:t>
            </a:r>
            <a:r>
              <a:rPr lang="it-IT" b="1" dirty="0" smtClean="0">
                <a:latin typeface="Garamond" panose="02020404030301010803" pitchFamily="18" charset="0"/>
              </a:rPr>
              <a:t>Acqua </a:t>
            </a:r>
            <a:r>
              <a:rPr lang="it-IT" b="1" dirty="0">
                <a:latin typeface="Garamond" panose="02020404030301010803" pitchFamily="18" charset="0"/>
              </a:rPr>
              <a:t>pulita e servizi igienico  sanitari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71CED720-9238-49BE-A5A6-D1E02979A381}"/>
              </a:ext>
            </a:extLst>
          </p:cNvPr>
          <p:cNvSpPr/>
          <p:nvPr/>
        </p:nvSpPr>
        <p:spPr>
          <a:xfrm>
            <a:off x="110068" y="1940104"/>
            <a:ext cx="5529507" cy="9034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1. Conseguire l'accesso universale ed equo all'acqua potabile sicura e alla portata di tutti.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11D0B60B-F4B7-4499-B4BE-4D5268B5EF1D}"/>
              </a:ext>
            </a:extLst>
          </p:cNvPr>
          <p:cNvSpPr/>
          <p:nvPr/>
        </p:nvSpPr>
        <p:spPr>
          <a:xfrm>
            <a:off x="110068" y="3047850"/>
            <a:ext cx="5529507" cy="9034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2. Raggiungere un adeguato ed equo accesso ai servizi igienico-sanitari e di igiene per tutti , con particolare attenzione ai bisogni delle donne e delle ragazze.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6E7CAB74-19EC-42A1-A0F6-7112C70DDD4B}"/>
              </a:ext>
            </a:extLst>
          </p:cNvPr>
          <p:cNvSpPr/>
          <p:nvPr/>
        </p:nvSpPr>
        <p:spPr>
          <a:xfrm>
            <a:off x="110068" y="4155596"/>
            <a:ext cx="5529507" cy="9034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3.  Migliorare la qualità dell'acqua riducendo l'inquinamento, eliminando le pratiche di scarico non controllato e il rilascio di sostanze chimiche.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70D1C86E-53B8-4061-9930-76A3ED6030AC}"/>
              </a:ext>
            </a:extLst>
          </p:cNvPr>
          <p:cNvSpPr/>
          <p:nvPr/>
        </p:nvSpPr>
        <p:spPr>
          <a:xfrm>
            <a:off x="110067" y="5263342"/>
            <a:ext cx="5529507" cy="9034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 4.  Aumentare sostanzialmente l'efficienza idrica da utilizzare in tutti i settori e assicurare prelievi e fornitura di acqua dolce.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3890E847-4FA7-4C37-BE29-43D1E15C0AD4}"/>
              </a:ext>
            </a:extLst>
          </p:cNvPr>
          <p:cNvSpPr/>
          <p:nvPr/>
        </p:nvSpPr>
        <p:spPr>
          <a:xfrm>
            <a:off x="6552425" y="1940104"/>
            <a:ext cx="5529507" cy="9034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5.  Attuare la gestione integrata delle risorse idriche a tutti i livelli.</a:t>
            </a: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CF8C11A7-DB05-4AD4-8A66-A2433CB2C0D2}"/>
              </a:ext>
            </a:extLst>
          </p:cNvPr>
          <p:cNvSpPr/>
          <p:nvPr/>
        </p:nvSpPr>
        <p:spPr>
          <a:xfrm>
            <a:off x="6560893" y="3047850"/>
            <a:ext cx="5529507" cy="9034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6. Proteggere gli ecosistemi legati all'acqua, tra </a:t>
            </a:r>
          </a:p>
          <a:p>
            <a:pPr algn="ctr"/>
            <a:r>
              <a:rPr lang="it-IT" dirty="0">
                <a:solidFill>
                  <a:schemeClr val="tx1"/>
                </a:solidFill>
              </a:rPr>
              <a:t>cui montagne, foreste, zone umide, fiumi, falde acquifere e laghi.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4322DA32-D70B-43D6-A2B2-602C0A1B6881}"/>
              </a:ext>
            </a:extLst>
          </p:cNvPr>
          <p:cNvSpPr/>
          <p:nvPr/>
        </p:nvSpPr>
        <p:spPr>
          <a:xfrm>
            <a:off x="6552424" y="4155596"/>
            <a:ext cx="5529507" cy="9034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7. </a:t>
            </a:r>
            <a:r>
              <a:rPr lang="it-IT" dirty="0">
                <a:solidFill>
                  <a:schemeClr val="tx1"/>
                </a:solidFill>
              </a:rPr>
              <a:t>Ampliare la cooperazione internazionale e la creazione di capacità di supporto a sostegno dei paesi in via di sviluppo.</a:t>
            </a: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590985D8-43B9-4A59-8016-37DF65543271}"/>
              </a:ext>
            </a:extLst>
          </p:cNvPr>
          <p:cNvSpPr/>
          <p:nvPr/>
        </p:nvSpPr>
        <p:spPr>
          <a:xfrm>
            <a:off x="6560893" y="5263342"/>
            <a:ext cx="5529507" cy="9034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8. Sostenere e rafforzare la partecipazione delle comunità locali nel miglioramento della gestione idrica e fognaria.</a:t>
            </a:r>
          </a:p>
        </p:txBody>
      </p:sp>
      <p:pic>
        <p:nvPicPr>
          <p:cNvPr id="4" name="Elemento grafico 3" descr="Annaffiatoio">
            <a:extLst>
              <a:ext uri="{FF2B5EF4-FFF2-40B4-BE49-F238E27FC236}">
                <a16:creationId xmlns:a16="http://schemas.microsoft.com/office/drawing/2014/main" id="{03D16025-7943-4CDC-B17E-73C6291144FD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 rot="18987432">
            <a:off x="7319555" y="880533"/>
            <a:ext cx="762000" cy="762000"/>
          </a:xfrm>
          <a:prstGeom prst="rect">
            <a:avLst/>
          </a:prstGeom>
        </p:spPr>
      </p:pic>
      <p:pic>
        <p:nvPicPr>
          <p:cNvPr id="14" name="Elemento grafico 13" descr="Annaffiatoio">
            <a:extLst>
              <a:ext uri="{FF2B5EF4-FFF2-40B4-BE49-F238E27FC236}">
                <a16:creationId xmlns:a16="http://schemas.microsoft.com/office/drawing/2014/main" id="{EE211399-DDC9-4A7D-8F48-F1752578059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 rot="18956358">
            <a:off x="3589544" y="836200"/>
            <a:ext cx="837272" cy="837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915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6D609EE-88EF-4E5B-80E6-EBEEE31B4EAC}"/>
              </a:ext>
            </a:extLst>
          </p:cNvPr>
          <p:cNvSpPr txBox="1">
            <a:spLocks/>
          </p:cNvSpPr>
          <p:nvPr/>
        </p:nvSpPr>
        <p:spPr>
          <a:xfrm>
            <a:off x="143933" y="410566"/>
            <a:ext cx="11904133" cy="80114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b="1" dirty="0" smtClean="0">
                <a:latin typeface="Garamond" panose="02020404030301010803" pitchFamily="18" charset="0"/>
              </a:rPr>
              <a:t>Obiettivo </a:t>
            </a:r>
            <a:r>
              <a:rPr lang="it-IT" b="1" dirty="0">
                <a:latin typeface="Garamond" panose="02020404030301010803" pitchFamily="18" charset="0"/>
              </a:rPr>
              <a:t>7: </a:t>
            </a:r>
            <a:r>
              <a:rPr lang="it-IT" b="1" dirty="0" smtClean="0">
                <a:latin typeface="Garamond" panose="02020404030301010803" pitchFamily="18" charset="0"/>
              </a:rPr>
              <a:t>Energia </a:t>
            </a:r>
            <a:r>
              <a:rPr lang="it-IT" b="1" dirty="0">
                <a:latin typeface="Garamond" panose="02020404030301010803" pitchFamily="18" charset="0"/>
              </a:rPr>
              <a:t>pulita e accessibile  </a:t>
            </a:r>
          </a:p>
        </p:txBody>
      </p:sp>
      <p:pic>
        <p:nvPicPr>
          <p:cNvPr id="4" name="Elemento grafico 3" descr="Sostenibilità">
            <a:extLst>
              <a:ext uri="{FF2B5EF4-FFF2-40B4-BE49-F238E27FC236}">
                <a16:creationId xmlns:a16="http://schemas.microsoft.com/office/drawing/2014/main" id="{D74834A4-27F3-4BB3-B2A6-B3DAD4D0223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1150601" y="493639"/>
            <a:ext cx="635000" cy="635000"/>
          </a:xfrm>
          <a:prstGeom prst="rect">
            <a:avLst/>
          </a:prstGeom>
        </p:spPr>
      </p:pic>
      <p:pic>
        <p:nvPicPr>
          <p:cNvPr id="5" name="Elemento grafico 4" descr="Sostenibilità">
            <a:extLst>
              <a:ext uri="{FF2B5EF4-FFF2-40B4-BE49-F238E27FC236}">
                <a16:creationId xmlns:a16="http://schemas.microsoft.com/office/drawing/2014/main" id="{1B9D3845-5B51-494D-B319-EB73834837C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406399" y="493639"/>
            <a:ext cx="635000" cy="635000"/>
          </a:xfrm>
          <a:prstGeom prst="rect">
            <a:avLst/>
          </a:prstGeom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id="{F83A7F23-4A6A-4825-9C94-3AA17076FCBA}"/>
              </a:ext>
            </a:extLst>
          </p:cNvPr>
          <p:cNvSpPr/>
          <p:nvPr/>
        </p:nvSpPr>
        <p:spPr>
          <a:xfrm>
            <a:off x="6320367" y="1571056"/>
            <a:ext cx="5147734" cy="149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4.  Rafforzare la cooperazione internazionale per </a:t>
            </a:r>
          </a:p>
          <a:p>
            <a:pPr algn="ctr"/>
            <a:r>
              <a:rPr lang="it-IT" dirty="0">
                <a:solidFill>
                  <a:schemeClr val="tx1"/>
                </a:solidFill>
              </a:rPr>
              <a:t>facilitare l'accesso alla tecnologia e alla ricerca di energia pulita, </a:t>
            </a:r>
          </a:p>
          <a:p>
            <a:pPr algn="ctr"/>
            <a:r>
              <a:rPr lang="it-IT" dirty="0">
                <a:solidFill>
                  <a:schemeClr val="tx1"/>
                </a:solidFill>
              </a:rPr>
              <a:t>comprese le energie rinnovabili, all'efficienza energetica. 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47C52358-AE44-4C83-A6DF-DDC1153908A6}"/>
              </a:ext>
            </a:extLst>
          </p:cNvPr>
          <p:cNvSpPr/>
          <p:nvPr/>
        </p:nvSpPr>
        <p:spPr>
          <a:xfrm>
            <a:off x="6320367" y="3234267"/>
            <a:ext cx="5147734" cy="149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5.  Espandere l'infrastruttura e aggiornare la tecnologia </a:t>
            </a:r>
          </a:p>
          <a:p>
            <a:pPr algn="ctr"/>
            <a:r>
              <a:rPr lang="it-IT" dirty="0">
                <a:solidFill>
                  <a:schemeClr val="tx1"/>
                </a:solidFill>
              </a:rPr>
              <a:t>per la fornitura di servizi energetici moderni e sostenibili per tutti i paesi in via di sviluppo.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65EFB2A5-2B94-434B-91DD-DC6ABD8285A3}"/>
              </a:ext>
            </a:extLst>
          </p:cNvPr>
          <p:cNvSpPr/>
          <p:nvPr/>
        </p:nvSpPr>
        <p:spPr>
          <a:xfrm>
            <a:off x="207433" y="1572102"/>
            <a:ext cx="5147733" cy="149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 </a:t>
            </a:r>
            <a:r>
              <a:rPr lang="it-IT" dirty="0">
                <a:solidFill>
                  <a:schemeClr val="tx1"/>
                </a:solidFill>
              </a:rPr>
              <a:t>1.  Garantire l'accesso universale ai servizi energetici a prezzi accessibili, affidabili e moderni.</a:t>
            </a: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F29ED424-4999-4FD7-BF14-5A03A6F14CA9}"/>
              </a:ext>
            </a:extLst>
          </p:cNvPr>
          <p:cNvSpPr/>
          <p:nvPr/>
        </p:nvSpPr>
        <p:spPr>
          <a:xfrm>
            <a:off x="207433" y="3260468"/>
            <a:ext cx="5147733" cy="149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2. Aumentare notevolmente la quota di energie </a:t>
            </a:r>
          </a:p>
          <a:p>
            <a:pPr algn="ctr"/>
            <a:r>
              <a:rPr lang="it-IT" dirty="0">
                <a:solidFill>
                  <a:schemeClr val="tx1"/>
                </a:solidFill>
              </a:rPr>
              <a:t>rinnovabili nel mix energetico globale.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D56540CD-1DB5-4E6D-A442-9C84E60A81EF}"/>
              </a:ext>
            </a:extLst>
          </p:cNvPr>
          <p:cNvSpPr/>
          <p:nvPr/>
        </p:nvSpPr>
        <p:spPr>
          <a:xfrm>
            <a:off x="207433" y="4948834"/>
            <a:ext cx="5147733" cy="149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 3. Raddoppiare il tasso globale di miglioramento </a:t>
            </a:r>
          </a:p>
          <a:p>
            <a:pPr algn="ctr"/>
            <a:r>
              <a:rPr lang="it-IT" dirty="0">
                <a:solidFill>
                  <a:schemeClr val="tx1"/>
                </a:solidFill>
              </a:rPr>
              <a:t>dell'efficienza energetica.</a:t>
            </a:r>
          </a:p>
        </p:txBody>
      </p:sp>
    </p:spTree>
    <p:extLst>
      <p:ext uri="{BB962C8B-B14F-4D97-AF65-F5344CB8AC3E}">
        <p14:creationId xmlns:p14="http://schemas.microsoft.com/office/powerpoint/2010/main" val="1766008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A2E35B2-0349-4373-AC3F-7DA9CC53F46C}"/>
              </a:ext>
            </a:extLst>
          </p:cNvPr>
          <p:cNvSpPr txBox="1">
            <a:spLocks/>
          </p:cNvSpPr>
          <p:nvPr/>
        </p:nvSpPr>
        <p:spPr>
          <a:xfrm>
            <a:off x="788612" y="174868"/>
            <a:ext cx="10985378" cy="121316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b="1" dirty="0" smtClean="0">
                <a:latin typeface="Garamond" panose="02020404030301010803" pitchFamily="18" charset="0"/>
              </a:rPr>
              <a:t>Obiettivo 8: </a:t>
            </a:r>
            <a:r>
              <a:rPr lang="it-IT" b="1" dirty="0">
                <a:latin typeface="Garamond" panose="02020404030301010803" pitchFamily="18" charset="0"/>
              </a:rPr>
              <a:t>Lavoro dignitoso e crescita economica</a:t>
            </a: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5B2F18E4-3595-4A1A-885A-F3BB4CDBD796}"/>
              </a:ext>
            </a:extLst>
          </p:cNvPr>
          <p:cNvSpPr/>
          <p:nvPr/>
        </p:nvSpPr>
        <p:spPr>
          <a:xfrm>
            <a:off x="788610" y="1693189"/>
            <a:ext cx="5297895" cy="7392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750" dirty="0">
                <a:solidFill>
                  <a:schemeClr val="tx1"/>
                </a:solidFill>
              </a:rPr>
              <a:t>1.  Sostenere la crescita economica pro-capite a seconda delle circostanze nazionali. 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AAC268D9-6BAE-406C-8620-1E05CB5AC7D7}"/>
              </a:ext>
            </a:extLst>
          </p:cNvPr>
          <p:cNvSpPr/>
          <p:nvPr/>
        </p:nvSpPr>
        <p:spPr>
          <a:xfrm>
            <a:off x="798105" y="3363629"/>
            <a:ext cx="5297895" cy="7392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750" dirty="0">
                <a:solidFill>
                  <a:schemeClr val="tx1"/>
                </a:solidFill>
              </a:rPr>
              <a:t>3.  Promuovere politiche orientate allo sviluppo che supportino le attività produttive, la creazione di lavoro dignitoso.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7DF8B0DF-C105-4848-9731-DEC21317102E}"/>
              </a:ext>
            </a:extLst>
          </p:cNvPr>
          <p:cNvSpPr/>
          <p:nvPr/>
        </p:nvSpPr>
        <p:spPr>
          <a:xfrm>
            <a:off x="798105" y="2529238"/>
            <a:ext cx="5297895" cy="7392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750" dirty="0">
                <a:solidFill>
                  <a:schemeClr val="tx1"/>
                </a:solidFill>
              </a:rPr>
              <a:t>2.  Raggiungere livelli più elevati di produttività economica con la diversificazione, l'aggiornamento tecnologico e l'innovazione.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7DC63FCF-39C6-49C0-880A-DFB169C28904}"/>
              </a:ext>
            </a:extLst>
          </p:cNvPr>
          <p:cNvSpPr/>
          <p:nvPr/>
        </p:nvSpPr>
        <p:spPr>
          <a:xfrm>
            <a:off x="788611" y="5866626"/>
            <a:ext cx="5297895" cy="8165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750" dirty="0"/>
              <a:t> </a:t>
            </a:r>
            <a:r>
              <a:rPr lang="it-IT" sz="1750" dirty="0">
                <a:solidFill>
                  <a:schemeClr val="tx1"/>
                </a:solidFill>
              </a:rPr>
              <a:t>6.  Ridurre sostanzialmente la percentuale di giovani disoccupati.</a:t>
            </a: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A49C4E2B-3F0B-45E3-AE97-F00B336D0BB8}"/>
              </a:ext>
            </a:extLst>
          </p:cNvPr>
          <p:cNvSpPr/>
          <p:nvPr/>
        </p:nvSpPr>
        <p:spPr>
          <a:xfrm>
            <a:off x="798105" y="5028920"/>
            <a:ext cx="5297895" cy="7426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750" dirty="0">
                <a:solidFill>
                  <a:schemeClr val="tx1"/>
                </a:solidFill>
              </a:rPr>
              <a:t>5.  Raggiungere la produttiva occupazione e un lavoro dignitoso per uomini e </a:t>
            </a:r>
            <a:r>
              <a:rPr lang="it-IT" sz="1750" dirty="0" smtClean="0">
                <a:solidFill>
                  <a:schemeClr val="tx1"/>
                </a:solidFill>
              </a:rPr>
              <a:t>donne, </a:t>
            </a:r>
            <a:r>
              <a:rPr lang="it-IT" sz="1750" dirty="0">
                <a:solidFill>
                  <a:schemeClr val="tx1"/>
                </a:solidFill>
              </a:rPr>
              <a:t>i giovani e le persone con disabilità.</a:t>
            </a:r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D56AAD6A-C2DD-44C0-B766-2D9E6173CB91}"/>
              </a:ext>
            </a:extLst>
          </p:cNvPr>
          <p:cNvSpPr/>
          <p:nvPr/>
        </p:nvSpPr>
        <p:spPr>
          <a:xfrm>
            <a:off x="798105" y="4191213"/>
            <a:ext cx="5297895" cy="7426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750" dirty="0"/>
              <a:t> </a:t>
            </a:r>
            <a:r>
              <a:rPr lang="it-IT" sz="1750" dirty="0">
                <a:solidFill>
                  <a:schemeClr val="tx1"/>
                </a:solidFill>
              </a:rPr>
              <a:t>4 . Migliorare  l'efficienza delle risorse globali nel </a:t>
            </a:r>
          </a:p>
          <a:p>
            <a:pPr algn="ctr"/>
            <a:r>
              <a:rPr lang="it-IT" sz="1750" dirty="0">
                <a:solidFill>
                  <a:schemeClr val="tx1"/>
                </a:solidFill>
              </a:rPr>
              <a:t>consumo e nel tentativo di scindere la crescita economica dal degrado ambientale.</a:t>
            </a:r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01D43698-1F02-4F2B-997F-B2B6ED63D410}"/>
              </a:ext>
            </a:extLst>
          </p:cNvPr>
          <p:cNvSpPr/>
          <p:nvPr/>
        </p:nvSpPr>
        <p:spPr>
          <a:xfrm>
            <a:off x="6476091" y="1690983"/>
            <a:ext cx="5297895" cy="7392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750" dirty="0">
                <a:solidFill>
                  <a:schemeClr val="tx1"/>
                </a:solidFill>
              </a:rPr>
              <a:t>7.  Adottare misure immediate ed efficaci per eliminare il lavoro forzato.</a:t>
            </a: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6B8EB6DB-A183-406B-9018-F0CBB1B9F990}"/>
              </a:ext>
            </a:extLst>
          </p:cNvPr>
          <p:cNvSpPr/>
          <p:nvPr/>
        </p:nvSpPr>
        <p:spPr>
          <a:xfrm>
            <a:off x="6476091" y="2525974"/>
            <a:ext cx="5297895" cy="7392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750" dirty="0">
                <a:solidFill>
                  <a:schemeClr val="tx1"/>
                </a:solidFill>
              </a:rPr>
              <a:t>8. </a:t>
            </a:r>
            <a:r>
              <a:rPr lang="it-IT" sz="1750" dirty="0"/>
              <a:t> </a:t>
            </a:r>
            <a:r>
              <a:rPr lang="it-IT" sz="1750" dirty="0">
                <a:solidFill>
                  <a:schemeClr val="tx1"/>
                </a:solidFill>
              </a:rPr>
              <a:t>Proteggere i diritti del lavoro e promuovere un ambiente di lavoro sicuro e protetto per tutti i lavoratori.</a:t>
            </a:r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366F6B6D-BDAD-445B-9E1F-2EACBFDD5D2D}"/>
              </a:ext>
            </a:extLst>
          </p:cNvPr>
          <p:cNvSpPr/>
          <p:nvPr/>
        </p:nvSpPr>
        <p:spPr>
          <a:xfrm>
            <a:off x="6476091" y="3363629"/>
            <a:ext cx="5297895" cy="7392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750" dirty="0">
                <a:solidFill>
                  <a:schemeClr val="tx1"/>
                </a:solidFill>
              </a:rPr>
              <a:t>9.  Elaborare e attuare politiche volte a promuovere il turismo sostenibile.</a:t>
            </a:r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24E542FD-3B1C-43FE-A384-41282CCCADF7}"/>
              </a:ext>
            </a:extLst>
          </p:cNvPr>
          <p:cNvSpPr/>
          <p:nvPr/>
        </p:nvSpPr>
        <p:spPr>
          <a:xfrm>
            <a:off x="6476091" y="4191213"/>
            <a:ext cx="5297895" cy="7426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750" dirty="0">
                <a:solidFill>
                  <a:schemeClr val="tx1"/>
                </a:solidFill>
              </a:rPr>
              <a:t>10.  Rafforzare la capacità delle istituzioni finanziarie nazionali.</a:t>
            </a:r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76A34D6A-95CB-4176-9BF3-95B4B2183A62}"/>
              </a:ext>
            </a:extLst>
          </p:cNvPr>
          <p:cNvSpPr/>
          <p:nvPr/>
        </p:nvSpPr>
        <p:spPr>
          <a:xfrm>
            <a:off x="6476091" y="5028919"/>
            <a:ext cx="5297895" cy="7426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750" dirty="0">
                <a:solidFill>
                  <a:schemeClr val="tx1"/>
                </a:solidFill>
              </a:rPr>
              <a:t>11.  Aumentare gli aiuti per il sostegno al commercio per i paesi in via di sviluppo.</a:t>
            </a:r>
          </a:p>
        </p:txBody>
      </p:sp>
      <p:sp>
        <p:nvSpPr>
          <p:cNvPr id="21" name="Rettangolo 20">
            <a:extLst>
              <a:ext uri="{FF2B5EF4-FFF2-40B4-BE49-F238E27FC236}">
                <a16:creationId xmlns:a16="http://schemas.microsoft.com/office/drawing/2014/main" id="{77EB5457-FC16-4C36-93F6-25E71F037B99}"/>
              </a:ext>
            </a:extLst>
          </p:cNvPr>
          <p:cNvSpPr/>
          <p:nvPr/>
        </p:nvSpPr>
        <p:spPr>
          <a:xfrm>
            <a:off x="6476091" y="5866626"/>
            <a:ext cx="5297895" cy="8165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750" dirty="0">
                <a:solidFill>
                  <a:schemeClr val="tx1"/>
                </a:solidFill>
              </a:rPr>
              <a:t>12.  </a:t>
            </a:r>
            <a:r>
              <a:rPr lang="it-IT" sz="1750" dirty="0" smtClean="0">
                <a:solidFill>
                  <a:schemeClr val="tx1"/>
                </a:solidFill>
              </a:rPr>
              <a:t>Sviluppare </a:t>
            </a:r>
            <a:r>
              <a:rPr lang="it-IT" sz="1750" dirty="0">
                <a:solidFill>
                  <a:schemeClr val="tx1"/>
                </a:solidFill>
              </a:rPr>
              <a:t>e rendere operativa una strategia globale per l'occupazione giovanile.</a:t>
            </a:r>
          </a:p>
        </p:txBody>
      </p:sp>
      <p:pic>
        <p:nvPicPr>
          <p:cNvPr id="26" name="Elemento grafico 25" descr="Tendenza in salita">
            <a:extLst>
              <a:ext uri="{FF2B5EF4-FFF2-40B4-BE49-F238E27FC236}">
                <a16:creationId xmlns:a16="http://schemas.microsoft.com/office/drawing/2014/main" id="{887269E1-E965-4521-8515-43AED172CBC2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3777120" y="788553"/>
            <a:ext cx="655543" cy="655543"/>
          </a:xfrm>
          <a:prstGeom prst="rect">
            <a:avLst/>
          </a:prstGeom>
        </p:spPr>
      </p:pic>
      <p:pic>
        <p:nvPicPr>
          <p:cNvPr id="30" name="Elemento grafico 29" descr="Tendenza in salita">
            <a:extLst>
              <a:ext uri="{FF2B5EF4-FFF2-40B4-BE49-F238E27FC236}">
                <a16:creationId xmlns:a16="http://schemas.microsoft.com/office/drawing/2014/main" id="{5ACAE4B3-6EBC-44C5-BAFD-A57E4FACBB51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7820299" y="848026"/>
            <a:ext cx="566054" cy="566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985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12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E5EA50B-D522-4D12-843C-CA7F6FBE0BDE}"/>
              </a:ext>
            </a:extLst>
          </p:cNvPr>
          <p:cNvSpPr txBox="1">
            <a:spLocks/>
          </p:cNvSpPr>
          <p:nvPr/>
        </p:nvSpPr>
        <p:spPr>
          <a:xfrm>
            <a:off x="804454" y="348661"/>
            <a:ext cx="10583091" cy="121888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b="1" dirty="0" smtClean="0">
                <a:latin typeface="Garamond" panose="02020404030301010803" pitchFamily="18" charset="0"/>
              </a:rPr>
              <a:t>Obiettivo 9: Imprese </a:t>
            </a:r>
            <a:r>
              <a:rPr lang="it-IT" b="1" dirty="0">
                <a:latin typeface="Garamond" panose="02020404030301010803" pitchFamily="18" charset="0"/>
              </a:rPr>
              <a:t>innovazione e infrastrutture</a:t>
            </a: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AB257AC5-C475-4D0E-81CA-321862D81DF0}"/>
              </a:ext>
            </a:extLst>
          </p:cNvPr>
          <p:cNvSpPr/>
          <p:nvPr/>
        </p:nvSpPr>
        <p:spPr>
          <a:xfrm>
            <a:off x="804454" y="1820091"/>
            <a:ext cx="5099957" cy="10276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1.  Sviluppare infrastrutture di qualità, affidabili, sostenibili e resilienti.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B6191DAC-C541-408E-991B-4E87C48D6966}"/>
              </a:ext>
            </a:extLst>
          </p:cNvPr>
          <p:cNvSpPr/>
          <p:nvPr/>
        </p:nvSpPr>
        <p:spPr>
          <a:xfrm>
            <a:off x="804451" y="3006635"/>
            <a:ext cx="5099957" cy="10276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2.  Promuovere l'industrializzazione inclusiva e sostenibile </a:t>
            </a:r>
            <a:r>
              <a:rPr lang="it-IT" dirty="0" smtClean="0">
                <a:solidFill>
                  <a:schemeClr val="tx1"/>
                </a:solidFill>
              </a:rPr>
              <a:t>e </a:t>
            </a:r>
            <a:r>
              <a:rPr lang="it-IT" dirty="0">
                <a:solidFill>
                  <a:schemeClr val="tx1"/>
                </a:solidFill>
              </a:rPr>
              <a:t>aumentare in modo significativo la quota del settore di occupazione.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386885A3-C334-452A-8A1A-98E068DF4BF4}"/>
              </a:ext>
            </a:extLst>
          </p:cNvPr>
          <p:cNvSpPr/>
          <p:nvPr/>
        </p:nvSpPr>
        <p:spPr>
          <a:xfrm>
            <a:off x="804451" y="5380810"/>
            <a:ext cx="5099957" cy="10276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4.  Aggiornare le infrastrutture e ammodernare le industrie per renderle sostenibili.</a:t>
            </a:r>
            <a:endParaRPr lang="it-IT" dirty="0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A490F93A-B936-49CA-ADCF-6E6DFB8D4D9E}"/>
              </a:ext>
            </a:extLst>
          </p:cNvPr>
          <p:cNvSpPr/>
          <p:nvPr/>
        </p:nvSpPr>
        <p:spPr>
          <a:xfrm>
            <a:off x="804452" y="4194266"/>
            <a:ext cx="5099957" cy="10276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3.  Aumentare l'accesso dei piccoli industriali e di altre imprese.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92635481-247E-4B25-A39D-6FB06E934CB1}"/>
              </a:ext>
            </a:extLst>
          </p:cNvPr>
          <p:cNvSpPr/>
          <p:nvPr/>
        </p:nvSpPr>
        <p:spPr>
          <a:xfrm>
            <a:off x="6287588" y="3006635"/>
            <a:ext cx="5099957" cy="10276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  </a:t>
            </a:r>
            <a:r>
              <a:rPr lang="it-IT" dirty="0">
                <a:solidFill>
                  <a:schemeClr val="tx1"/>
                </a:solidFill>
              </a:rPr>
              <a:t>6.  Facilitare lo sviluppo sostenibile e resiliente delle infrastrutture nei paesi in via di sviluppo attraverso un maggiore sostegno finanziario.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EE447B57-7435-439B-B3C4-D172A89DEAA2}"/>
              </a:ext>
            </a:extLst>
          </p:cNvPr>
          <p:cNvSpPr/>
          <p:nvPr/>
        </p:nvSpPr>
        <p:spPr>
          <a:xfrm>
            <a:off x="6287588" y="1820091"/>
            <a:ext cx="5099957" cy="10276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5. Potenziare la ricerca scientifica, promuovere le capacità tecnologiche dei settori industriali in tutti i paesi.</a:t>
            </a: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4AA48B6F-1E4E-481C-918C-DEAEBF6A04B0}"/>
              </a:ext>
            </a:extLst>
          </p:cNvPr>
          <p:cNvSpPr/>
          <p:nvPr/>
        </p:nvSpPr>
        <p:spPr>
          <a:xfrm>
            <a:off x="6287587" y="5380810"/>
            <a:ext cx="5099957" cy="10276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8.  Aumentare significativamente l'accesso alle tecnologie dell'informazione e della comunicazione e sforzarsi di fornire un accesso universale.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F69F1644-9A5F-4D7F-BB28-1C5412CCB253}"/>
              </a:ext>
            </a:extLst>
          </p:cNvPr>
          <p:cNvSpPr/>
          <p:nvPr/>
        </p:nvSpPr>
        <p:spPr>
          <a:xfrm>
            <a:off x="6287592" y="4194266"/>
            <a:ext cx="5099957" cy="10276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  7. Sostenere lo sviluppo della tecnologia domestica, la ricerca e l’innovazione nei paesi in via di sviluppo.</a:t>
            </a:r>
          </a:p>
        </p:txBody>
      </p:sp>
    </p:spTree>
    <p:extLst>
      <p:ext uri="{BB962C8B-B14F-4D97-AF65-F5344CB8AC3E}">
        <p14:creationId xmlns:p14="http://schemas.microsoft.com/office/powerpoint/2010/main" val="3043547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44BFBE2-5E19-484F-ABE3-AD3D779AA8E7}"/>
              </a:ext>
            </a:extLst>
          </p:cNvPr>
          <p:cNvSpPr txBox="1">
            <a:spLocks/>
          </p:cNvSpPr>
          <p:nvPr/>
        </p:nvSpPr>
        <p:spPr>
          <a:xfrm>
            <a:off x="872067" y="348661"/>
            <a:ext cx="10515478" cy="80114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b="1" dirty="0" smtClean="0">
                <a:latin typeface="Garamond" panose="02020404030301010803" pitchFamily="18" charset="0"/>
              </a:rPr>
              <a:t>Obiettivo </a:t>
            </a:r>
            <a:r>
              <a:rPr lang="it-IT" b="1" dirty="0">
                <a:latin typeface="Garamond" panose="02020404030301010803" pitchFamily="18" charset="0"/>
              </a:rPr>
              <a:t>10: </a:t>
            </a:r>
            <a:r>
              <a:rPr lang="it-IT" b="1" dirty="0" smtClean="0">
                <a:latin typeface="Garamond" panose="02020404030301010803" pitchFamily="18" charset="0"/>
              </a:rPr>
              <a:t>Ridurre </a:t>
            </a:r>
            <a:r>
              <a:rPr lang="it-IT" b="1" dirty="0">
                <a:latin typeface="Garamond" panose="02020404030301010803" pitchFamily="18" charset="0"/>
              </a:rPr>
              <a:t>le disuguaglianze</a:t>
            </a: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428F36DD-32D2-41B8-B8F3-ECBA58BF172C}"/>
              </a:ext>
            </a:extLst>
          </p:cNvPr>
          <p:cNvSpPr/>
          <p:nvPr/>
        </p:nvSpPr>
        <p:spPr>
          <a:xfrm>
            <a:off x="872067" y="1417336"/>
            <a:ext cx="4864590" cy="8974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 1. Raggiungere e sostenere progressivamente la crescita del reddito del 40 per cento più povero della popolazione.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CBAF47AA-7EC6-4DB3-851E-E1CAED2CBD88}"/>
              </a:ext>
            </a:extLst>
          </p:cNvPr>
          <p:cNvSpPr/>
          <p:nvPr/>
        </p:nvSpPr>
        <p:spPr>
          <a:xfrm>
            <a:off x="872067" y="2467202"/>
            <a:ext cx="4864590" cy="8974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  2. Promuovere l'inclusione sociale, economica e politica di tutti.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F94E5094-332B-4360-8F4B-D7CAE6264530}"/>
              </a:ext>
            </a:extLst>
          </p:cNvPr>
          <p:cNvSpPr/>
          <p:nvPr/>
        </p:nvSpPr>
        <p:spPr>
          <a:xfrm>
            <a:off x="872067" y="4564499"/>
            <a:ext cx="4864590" cy="8974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4.Adottare </a:t>
            </a:r>
            <a:r>
              <a:rPr lang="it-IT" dirty="0" smtClean="0">
                <a:solidFill>
                  <a:schemeClr val="tx1"/>
                </a:solidFill>
              </a:rPr>
              <a:t>politiche fiscali </a:t>
            </a:r>
            <a:r>
              <a:rPr lang="it-IT" dirty="0">
                <a:solidFill>
                  <a:schemeClr val="tx1"/>
                </a:solidFill>
              </a:rPr>
              <a:t>e politiche salariali e di protezione sociale, e raggiungere progressivamente una maggiore uguaglianza.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18ED80B7-4022-4DCA-9CC2-56EA9D510DC2}"/>
              </a:ext>
            </a:extLst>
          </p:cNvPr>
          <p:cNvSpPr/>
          <p:nvPr/>
        </p:nvSpPr>
        <p:spPr>
          <a:xfrm>
            <a:off x="872067" y="3517068"/>
            <a:ext cx="4864590" cy="8974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 3. Garantire a tutti pari opportunità e ridurre le disuguaglianze di risultato, anche attraverso l’eliminazione di leggi.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6E135578-61EB-4433-8557-99599E950D47}"/>
              </a:ext>
            </a:extLst>
          </p:cNvPr>
          <p:cNvSpPr/>
          <p:nvPr/>
        </p:nvSpPr>
        <p:spPr>
          <a:xfrm>
            <a:off x="872067" y="5611872"/>
            <a:ext cx="4864590" cy="8974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5.    </a:t>
            </a:r>
            <a:r>
              <a:rPr lang="it-IT" dirty="0">
                <a:solidFill>
                  <a:schemeClr val="tx1"/>
                </a:solidFill>
              </a:rPr>
              <a:t>Migliorare la regolamentazione e il controllo dei mercati e delle istituzioni finanziarie globali.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D502EAD4-73AC-4600-9FA8-70952B61E4F2}"/>
              </a:ext>
            </a:extLst>
          </p:cNvPr>
          <p:cNvSpPr/>
          <p:nvPr/>
        </p:nvSpPr>
        <p:spPr>
          <a:xfrm>
            <a:off x="6530817" y="1417336"/>
            <a:ext cx="4864590" cy="8974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 6. Assicurare maggiore rappresentanza e voce per i paesi in via di sviluppo nel processo decisionale delle istituzioni economiche.</a:t>
            </a: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2975EA6F-70A3-4EE8-80BA-BF96A863BB38}"/>
              </a:ext>
            </a:extLst>
          </p:cNvPr>
          <p:cNvSpPr/>
          <p:nvPr/>
        </p:nvSpPr>
        <p:spPr>
          <a:xfrm>
            <a:off x="6522955" y="2467202"/>
            <a:ext cx="4864590" cy="8974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smtClean="0">
                <a:solidFill>
                  <a:schemeClr val="tx1"/>
                </a:solidFill>
              </a:rPr>
              <a:t>7. Attuare </a:t>
            </a:r>
            <a:r>
              <a:rPr lang="it-IT" dirty="0">
                <a:solidFill>
                  <a:schemeClr val="tx1"/>
                </a:solidFill>
              </a:rPr>
              <a:t>il principio del trattamento speciale e differenziato per i paesi in via di sviluppo.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CB1F3D38-AB70-41D5-AE17-5107D289AA0D}"/>
              </a:ext>
            </a:extLst>
          </p:cNvPr>
          <p:cNvSpPr/>
          <p:nvPr/>
        </p:nvSpPr>
        <p:spPr>
          <a:xfrm>
            <a:off x="6522955" y="3517068"/>
            <a:ext cx="4864590" cy="8974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8. Facilitare la migrazione ordinata, </a:t>
            </a:r>
            <a:r>
              <a:rPr lang="it-IT" dirty="0" smtClean="0">
                <a:solidFill>
                  <a:schemeClr val="tx1"/>
                </a:solidFill>
              </a:rPr>
              <a:t>sicura, </a:t>
            </a:r>
            <a:r>
              <a:rPr lang="it-IT" dirty="0">
                <a:solidFill>
                  <a:schemeClr val="tx1"/>
                </a:solidFill>
              </a:rPr>
              <a:t>regolare e responsabile e la mobilità delle persone.</a:t>
            </a: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3868F4C5-8448-46B2-B749-D809B2AD6829}"/>
              </a:ext>
            </a:extLst>
          </p:cNvPr>
          <p:cNvSpPr/>
          <p:nvPr/>
        </p:nvSpPr>
        <p:spPr>
          <a:xfrm>
            <a:off x="6522955" y="4564499"/>
            <a:ext cx="4864590" cy="8974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9. Promuovere l’aiuto pubblico allo sviluppo e i relativi flussi finanziari, compresi gli investimenti esteri diretti.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08C3FDE6-37C2-44E8-BE5A-5A3A055774A5}"/>
              </a:ext>
            </a:extLst>
          </p:cNvPr>
          <p:cNvSpPr/>
          <p:nvPr/>
        </p:nvSpPr>
        <p:spPr>
          <a:xfrm>
            <a:off x="6522955" y="5611872"/>
            <a:ext cx="4864590" cy="8974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 10. Ridurre a meno del 3 per cento i costi di transazione delle rimesse dei migranti.</a:t>
            </a:r>
          </a:p>
        </p:txBody>
      </p:sp>
      <p:pic>
        <p:nvPicPr>
          <p:cNvPr id="17" name="Elemento grafico 16" descr="Nord America">
            <a:extLst>
              <a:ext uri="{FF2B5EF4-FFF2-40B4-BE49-F238E27FC236}">
                <a16:creationId xmlns:a16="http://schemas.microsoft.com/office/drawing/2014/main" id="{CC5F1017-CD2F-450B-974B-F7296DEE9472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0764036" y="433548"/>
            <a:ext cx="631371" cy="631371"/>
          </a:xfrm>
          <a:prstGeom prst="rect">
            <a:avLst/>
          </a:prstGeom>
        </p:spPr>
      </p:pic>
      <p:pic>
        <p:nvPicPr>
          <p:cNvPr id="18" name="Elemento grafico 17" descr="Nord America">
            <a:extLst>
              <a:ext uri="{FF2B5EF4-FFF2-40B4-BE49-F238E27FC236}">
                <a16:creationId xmlns:a16="http://schemas.microsoft.com/office/drawing/2014/main" id="{87ED626B-D330-4C9E-80E1-33F160B4F38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864205" y="433548"/>
            <a:ext cx="631371" cy="631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227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1A957E1-99D1-424D-91DE-653ED97246EE}"/>
              </a:ext>
            </a:extLst>
          </p:cNvPr>
          <p:cNvSpPr txBox="1">
            <a:spLocks/>
          </p:cNvSpPr>
          <p:nvPr/>
        </p:nvSpPr>
        <p:spPr>
          <a:xfrm>
            <a:off x="200297" y="209324"/>
            <a:ext cx="11791405" cy="80114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b="1" dirty="0" smtClean="0">
                <a:latin typeface="Garamond" panose="02020404030301010803" pitchFamily="18" charset="0"/>
              </a:rPr>
              <a:t>Obiettivo 11: </a:t>
            </a:r>
            <a:r>
              <a:rPr lang="it-IT" b="1" dirty="0">
                <a:latin typeface="Garamond" panose="02020404030301010803" pitchFamily="18" charset="0"/>
              </a:rPr>
              <a:t>Città e comunità sostenibili </a:t>
            </a:r>
          </a:p>
        </p:txBody>
      </p:sp>
      <p:pic>
        <p:nvPicPr>
          <p:cNvPr id="4" name="Elemento grafico 3" descr="Città">
            <a:extLst>
              <a:ext uri="{FF2B5EF4-FFF2-40B4-BE49-F238E27FC236}">
                <a16:creationId xmlns:a16="http://schemas.microsoft.com/office/drawing/2014/main" id="{070B5F9D-B6AF-4FB2-889E-9A6ACE94C2F4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357050" y="305096"/>
            <a:ext cx="609602" cy="609602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0A158CB1-FE6A-4676-A95C-082862F1C5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25297" y="305096"/>
            <a:ext cx="609653" cy="609653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B9F5547A-CB81-4812-94DB-218C5E0CCB8F}"/>
              </a:ext>
            </a:extLst>
          </p:cNvPr>
          <p:cNvSpPr/>
          <p:nvPr/>
        </p:nvSpPr>
        <p:spPr>
          <a:xfrm>
            <a:off x="200297" y="1378631"/>
            <a:ext cx="5401606" cy="8974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1. Dare a tutti l'accesso ad un alloggio e a servizi di base adeguati, sicuri e convenienti e l’ammodernamento dei quartieri poveri.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1B61783E-3992-449F-8E0C-02804EB359C5}"/>
              </a:ext>
            </a:extLst>
          </p:cNvPr>
          <p:cNvSpPr/>
          <p:nvPr/>
        </p:nvSpPr>
        <p:spPr>
          <a:xfrm>
            <a:off x="200297" y="2428014"/>
            <a:ext cx="5401606" cy="8974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 2. Fornire l'accesso a sistemi di trasporto sicuri, </a:t>
            </a:r>
            <a:r>
              <a:rPr lang="it-IT" dirty="0" smtClean="0">
                <a:solidFill>
                  <a:schemeClr val="tx1"/>
                </a:solidFill>
              </a:rPr>
              <a:t>sostenibili </a:t>
            </a:r>
            <a:r>
              <a:rPr lang="it-IT" dirty="0">
                <a:solidFill>
                  <a:schemeClr val="tx1"/>
                </a:solidFill>
              </a:rPr>
              <a:t>e convenienti per tutti, migliorare la sicurezza stradale.</a:t>
            </a: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AEE32783-6C66-481A-8BDA-6C23822D6B11}"/>
              </a:ext>
            </a:extLst>
          </p:cNvPr>
          <p:cNvSpPr/>
          <p:nvPr/>
        </p:nvSpPr>
        <p:spPr>
          <a:xfrm>
            <a:off x="200297" y="3477397"/>
            <a:ext cx="5401606" cy="8974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3. Aumentare l’urbanizzazione inclusiva e sostenibile e la capacità di pianificazione.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46570633-C54C-414F-B052-33A849B89E55}"/>
              </a:ext>
            </a:extLst>
          </p:cNvPr>
          <p:cNvSpPr/>
          <p:nvPr/>
        </p:nvSpPr>
        <p:spPr>
          <a:xfrm>
            <a:off x="200297" y="4526779"/>
            <a:ext cx="5401606" cy="8974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 4. Rafforzare gli impegni per proteggere e salvaguardare il patrimonio culturale e naturale del mondo.</a:t>
            </a: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165B2D62-113E-43DD-8253-6B29F79C8842}"/>
              </a:ext>
            </a:extLst>
          </p:cNvPr>
          <p:cNvSpPr/>
          <p:nvPr/>
        </p:nvSpPr>
        <p:spPr>
          <a:xfrm>
            <a:off x="200297" y="5576163"/>
            <a:ext cx="5401606" cy="8974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 5. Ridurre in modo significativo il numero di morti e il numero di persone colpite da calamità.</a:t>
            </a:r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C03A6784-7071-4829-9886-95DF1EEC47D0}"/>
              </a:ext>
            </a:extLst>
          </p:cNvPr>
          <p:cNvSpPr/>
          <p:nvPr/>
        </p:nvSpPr>
        <p:spPr>
          <a:xfrm>
            <a:off x="6590093" y="1392791"/>
            <a:ext cx="5401606" cy="8974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6. Ridurre l’impatto ambientale negativo pro capite delle città.</a:t>
            </a:r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9C117723-277D-41C9-97D7-758506499110}"/>
              </a:ext>
            </a:extLst>
          </p:cNvPr>
          <p:cNvSpPr/>
          <p:nvPr/>
        </p:nvSpPr>
        <p:spPr>
          <a:xfrm>
            <a:off x="6590093" y="2442174"/>
            <a:ext cx="5401606" cy="8974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7. Sostenere rapporti economici, sociali e ambientali positivi tra le zone urbane.</a:t>
            </a:r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DEE66365-C330-4FEF-A5F3-B3DA7B22960D}"/>
              </a:ext>
            </a:extLst>
          </p:cNvPr>
          <p:cNvSpPr/>
          <p:nvPr/>
        </p:nvSpPr>
        <p:spPr>
          <a:xfrm>
            <a:off x="6590093" y="3491557"/>
            <a:ext cx="5401606" cy="8974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 8. Aumentare notevolmente il numero di città e di </a:t>
            </a:r>
          </a:p>
          <a:p>
            <a:pPr algn="ctr"/>
            <a:r>
              <a:rPr lang="it-IT" dirty="0">
                <a:solidFill>
                  <a:schemeClr val="tx1"/>
                </a:solidFill>
              </a:rPr>
              <a:t>insediamenti umani. </a:t>
            </a: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9C731ABC-F944-496A-876D-46C540C962DB}"/>
              </a:ext>
            </a:extLst>
          </p:cNvPr>
          <p:cNvSpPr/>
          <p:nvPr/>
        </p:nvSpPr>
        <p:spPr>
          <a:xfrm>
            <a:off x="6590093" y="4540940"/>
            <a:ext cx="5401606" cy="8974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 9. Fornire l'accesso universale a spazi verdi pubblici sicuri, inclusivi e accessibili.</a:t>
            </a:r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2A094FEA-D0E6-478D-B3DC-E30B92004B80}"/>
              </a:ext>
            </a:extLst>
          </p:cNvPr>
          <p:cNvSpPr/>
          <p:nvPr/>
        </p:nvSpPr>
        <p:spPr>
          <a:xfrm>
            <a:off x="6590096" y="5590323"/>
            <a:ext cx="5401606" cy="8974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 10. Sostenere i paesi meno sviluppati, anche attraverso l'assistenza tecnica e finanziaria.</a:t>
            </a:r>
          </a:p>
        </p:txBody>
      </p:sp>
    </p:spTree>
    <p:extLst>
      <p:ext uri="{BB962C8B-B14F-4D97-AF65-F5344CB8AC3E}">
        <p14:creationId xmlns:p14="http://schemas.microsoft.com/office/powerpoint/2010/main" val="3177671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1">
            <a:extLst>
              <a:ext uri="{FF2B5EF4-FFF2-40B4-BE49-F238E27FC236}">
                <a16:creationId xmlns:a16="http://schemas.microsoft.com/office/drawing/2014/main" id="{2F39243A-88A5-4BAE-A5FC-856AF077C2FC}"/>
              </a:ext>
            </a:extLst>
          </p:cNvPr>
          <p:cNvSpPr txBox="1">
            <a:spLocks/>
          </p:cNvSpPr>
          <p:nvPr/>
        </p:nvSpPr>
        <p:spPr>
          <a:xfrm>
            <a:off x="278674" y="104821"/>
            <a:ext cx="11634651" cy="1236299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b="1" dirty="0" smtClean="0">
                <a:latin typeface="Garamond" panose="02020404030301010803" pitchFamily="18" charset="0"/>
              </a:rPr>
              <a:t>Obiettivo </a:t>
            </a:r>
            <a:r>
              <a:rPr lang="it-IT" b="1" dirty="0">
                <a:latin typeface="Garamond" panose="02020404030301010803" pitchFamily="18" charset="0"/>
              </a:rPr>
              <a:t>12</a:t>
            </a:r>
            <a:r>
              <a:rPr lang="it-IT" b="1" dirty="0" smtClean="0">
                <a:latin typeface="Garamond" panose="02020404030301010803" pitchFamily="18" charset="0"/>
              </a:rPr>
              <a:t>: Consumo </a:t>
            </a:r>
            <a:r>
              <a:rPr lang="it-IT" b="1" dirty="0">
                <a:latin typeface="Garamond" panose="02020404030301010803" pitchFamily="18" charset="0"/>
              </a:rPr>
              <a:t>e produzione responsabile 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257F9264-28F0-460B-8701-1E4E382E08DD}"/>
              </a:ext>
            </a:extLst>
          </p:cNvPr>
          <p:cNvSpPr/>
          <p:nvPr/>
        </p:nvSpPr>
        <p:spPr>
          <a:xfrm>
            <a:off x="278674" y="1570220"/>
            <a:ext cx="5679364" cy="8974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1.  Dare attuazione al quadro decennale di programmi sul consumo e la produzione sostenibile.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241CC826-334E-46A7-9487-CD47C8AC1925}"/>
              </a:ext>
            </a:extLst>
          </p:cNvPr>
          <p:cNvSpPr/>
          <p:nvPr/>
        </p:nvSpPr>
        <p:spPr>
          <a:xfrm>
            <a:off x="278674" y="2592493"/>
            <a:ext cx="5679364" cy="8974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 2.  Raggiungere la gestione sostenibile e l'uso efficiente delle risorse naturali.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9FE65A66-4A2F-4B38-91AA-362EF696A10B}"/>
              </a:ext>
            </a:extLst>
          </p:cNvPr>
          <p:cNvSpPr/>
          <p:nvPr/>
        </p:nvSpPr>
        <p:spPr>
          <a:xfrm>
            <a:off x="278674" y="3614766"/>
            <a:ext cx="5679364" cy="8974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 3.  Dimezzare lo spreco pro capite globale di rifiuti alimentari nella vendita.</a:t>
            </a: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01BDACE7-563E-4F8C-98CF-AAD05C4B2518}"/>
              </a:ext>
            </a:extLst>
          </p:cNvPr>
          <p:cNvSpPr/>
          <p:nvPr/>
        </p:nvSpPr>
        <p:spPr>
          <a:xfrm>
            <a:off x="278674" y="4637039"/>
            <a:ext cx="5679364" cy="8974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4.  Ottenere la gestione ecocompatibile di sostanze chimiche e di tutti i rifiuti in tutto il loro ciclo di vita.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1D2DF085-2543-438E-A723-4CCDF5C436D7}"/>
              </a:ext>
            </a:extLst>
          </p:cNvPr>
          <p:cNvSpPr/>
          <p:nvPr/>
        </p:nvSpPr>
        <p:spPr>
          <a:xfrm>
            <a:off x="278674" y="5659312"/>
            <a:ext cx="5679364" cy="8974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 5.  Ridurre la produzione di rifiuti attraverso la </a:t>
            </a:r>
          </a:p>
          <a:p>
            <a:pPr algn="ctr"/>
            <a:r>
              <a:rPr lang="it-IT" dirty="0">
                <a:solidFill>
                  <a:schemeClr val="tx1"/>
                </a:solidFill>
              </a:rPr>
              <a:t>prevenzione, la riduzione, il riciclaggio e il riutilizzo.</a:t>
            </a: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7559F777-3766-44C6-B083-AAE0DDD68782}"/>
              </a:ext>
            </a:extLst>
          </p:cNvPr>
          <p:cNvSpPr/>
          <p:nvPr/>
        </p:nvSpPr>
        <p:spPr>
          <a:xfrm>
            <a:off x="6233967" y="1570220"/>
            <a:ext cx="5679364" cy="8974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6.  Incoraggiare le imprese, soprattutto le aziende di grandi dimensioni e transnazionali, ad adottare pratiche sostenibili.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C395AED5-DC21-4B91-AF86-CC4B7E31BE42}"/>
              </a:ext>
            </a:extLst>
          </p:cNvPr>
          <p:cNvSpPr/>
          <p:nvPr/>
        </p:nvSpPr>
        <p:spPr>
          <a:xfrm>
            <a:off x="6233964" y="2592494"/>
            <a:ext cx="5679364" cy="8974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7.  Promuovere pratiche in materia di appalti pubblici che siano sostenibili, in accordo con le politiche e le priorità nazionali.</a:t>
            </a: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96F06267-D3C1-4E54-A63A-F18106AA1C6C}"/>
              </a:ext>
            </a:extLst>
          </p:cNvPr>
          <p:cNvSpPr/>
          <p:nvPr/>
        </p:nvSpPr>
        <p:spPr>
          <a:xfrm>
            <a:off x="6233964" y="3614767"/>
            <a:ext cx="5679364" cy="8974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8. Fare in modo che le persone abbiano le </a:t>
            </a:r>
          </a:p>
          <a:p>
            <a:pPr algn="ctr"/>
            <a:r>
              <a:rPr lang="it-IT" dirty="0">
                <a:solidFill>
                  <a:schemeClr val="tx1"/>
                </a:solidFill>
              </a:rPr>
              <a:t>informazioni rilevanti e la consapevolezza in tema di sviluppo sostenibile.</a:t>
            </a:r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67AA233A-7CFD-4354-9971-E0C4A3C78A86}"/>
              </a:ext>
            </a:extLst>
          </p:cNvPr>
          <p:cNvSpPr/>
          <p:nvPr/>
        </p:nvSpPr>
        <p:spPr>
          <a:xfrm>
            <a:off x="6233964" y="4637039"/>
            <a:ext cx="5679364" cy="8974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9.  Sostenere i paesi in via di sviluppo a rafforzare la loro capacità scientifica e tecnologica.</a:t>
            </a:r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FEB82558-A4C3-4EC7-B3ED-737C0BD6FB88}"/>
              </a:ext>
            </a:extLst>
          </p:cNvPr>
          <p:cNvSpPr/>
          <p:nvPr/>
        </p:nvSpPr>
        <p:spPr>
          <a:xfrm>
            <a:off x="6233964" y="5659313"/>
            <a:ext cx="5679364" cy="8974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 10.  Sviluppare e applicare strumenti per monitorare gli impatti di sviluppo sostenibile.</a:t>
            </a:r>
          </a:p>
        </p:txBody>
      </p:sp>
    </p:spTree>
    <p:extLst>
      <p:ext uri="{BB962C8B-B14F-4D97-AF65-F5344CB8AC3E}">
        <p14:creationId xmlns:p14="http://schemas.microsoft.com/office/powerpoint/2010/main" val="2735176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F415EE2-D5B0-47B5-823C-890791D0503F}"/>
              </a:ext>
            </a:extLst>
          </p:cNvPr>
          <p:cNvSpPr txBox="1">
            <a:spLocks/>
          </p:cNvSpPr>
          <p:nvPr/>
        </p:nvSpPr>
        <p:spPr>
          <a:xfrm>
            <a:off x="235132" y="348661"/>
            <a:ext cx="11625942" cy="118404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b="1" dirty="0" smtClean="0">
                <a:latin typeface="Garamond" panose="02020404030301010803" pitchFamily="18" charset="0"/>
              </a:rPr>
              <a:t>Obiettivo </a:t>
            </a:r>
            <a:r>
              <a:rPr lang="it-IT" b="1" dirty="0">
                <a:latin typeface="Garamond" panose="02020404030301010803" pitchFamily="18" charset="0"/>
              </a:rPr>
              <a:t>13</a:t>
            </a:r>
            <a:r>
              <a:rPr lang="it-IT" b="1" dirty="0" smtClean="0">
                <a:latin typeface="Garamond" panose="02020404030301010803" pitchFamily="18" charset="0"/>
              </a:rPr>
              <a:t>: Lotta </a:t>
            </a:r>
            <a:r>
              <a:rPr lang="it-IT" b="1" dirty="0">
                <a:latin typeface="Garamond" panose="02020404030301010803" pitchFamily="18" charset="0"/>
              </a:rPr>
              <a:t>contro il cambiamento climatico</a:t>
            </a:r>
          </a:p>
        </p:txBody>
      </p:sp>
      <p:pic>
        <p:nvPicPr>
          <p:cNvPr id="4" name="Elemento grafico 3" descr="Globo terrestre, Americhe">
            <a:extLst>
              <a:ext uri="{FF2B5EF4-FFF2-40B4-BE49-F238E27FC236}">
                <a16:creationId xmlns:a16="http://schemas.microsoft.com/office/drawing/2014/main" id="{16D363FE-1DB4-4872-9351-776FB4E5FF59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4077790" y="906860"/>
            <a:ext cx="659674" cy="659674"/>
          </a:xfrm>
          <a:prstGeom prst="rect">
            <a:avLst/>
          </a:prstGeom>
        </p:spPr>
      </p:pic>
      <p:pic>
        <p:nvPicPr>
          <p:cNvPr id="5" name="Elemento grafico 4" descr="Globo terrestre, Americhe">
            <a:extLst>
              <a:ext uri="{FF2B5EF4-FFF2-40B4-BE49-F238E27FC236}">
                <a16:creationId xmlns:a16="http://schemas.microsoft.com/office/drawing/2014/main" id="{1EA38BB1-E3F9-45A2-B2E7-154FB486D53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7454537" y="940685"/>
            <a:ext cx="659674" cy="659674"/>
          </a:xfrm>
          <a:prstGeom prst="rect">
            <a:avLst/>
          </a:prstGeom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id="{FBFBD074-CD4C-473E-9B92-62BE321E88DA}"/>
              </a:ext>
            </a:extLst>
          </p:cNvPr>
          <p:cNvSpPr/>
          <p:nvPr/>
        </p:nvSpPr>
        <p:spPr>
          <a:xfrm>
            <a:off x="235132" y="1930400"/>
            <a:ext cx="5147733" cy="149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1.  Rafforzare la resilienza e la capacità di adattamento ai rischi legati </a:t>
            </a:r>
          </a:p>
          <a:p>
            <a:pPr algn="ctr"/>
            <a:r>
              <a:rPr lang="it-IT" dirty="0">
                <a:solidFill>
                  <a:schemeClr val="tx1"/>
                </a:solidFill>
              </a:rPr>
              <a:t>al clima e ai disastri naturali in tutti i paesi.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B26B756B-5A21-469D-ACF2-F5945404A68E}"/>
              </a:ext>
            </a:extLst>
          </p:cNvPr>
          <p:cNvSpPr/>
          <p:nvPr/>
        </p:nvSpPr>
        <p:spPr>
          <a:xfrm>
            <a:off x="231259" y="3545840"/>
            <a:ext cx="5147733" cy="149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2. Integrare nelle politiche, nelle strategie e nei piani nazionali le misure di contrasto ai cambiamenti climatici.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78B7C0B9-5BB7-4B05-842E-002FFBB9C42B}"/>
              </a:ext>
            </a:extLst>
          </p:cNvPr>
          <p:cNvSpPr/>
          <p:nvPr/>
        </p:nvSpPr>
        <p:spPr>
          <a:xfrm>
            <a:off x="231259" y="5161280"/>
            <a:ext cx="5147733" cy="149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 3. Migliorare l'istruzione, la sensibilizzazione e la capacità umana e </a:t>
            </a:r>
          </a:p>
          <a:p>
            <a:pPr algn="ctr"/>
            <a:r>
              <a:rPr lang="it-IT" dirty="0">
                <a:solidFill>
                  <a:schemeClr val="tx1"/>
                </a:solidFill>
              </a:rPr>
              <a:t>istituzionale riguardo ai cambiamenti climatici.</a:t>
            </a: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7DCA53D6-2429-43B7-9F3D-5403C15F95A3}"/>
              </a:ext>
            </a:extLst>
          </p:cNvPr>
          <p:cNvSpPr/>
          <p:nvPr/>
        </p:nvSpPr>
        <p:spPr>
          <a:xfrm>
            <a:off x="6713341" y="1930400"/>
            <a:ext cx="5147733" cy="149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 4.  Dare attuazione all'impegno assunto nella Convenzione quadro delle </a:t>
            </a:r>
          </a:p>
          <a:p>
            <a:pPr algn="ctr"/>
            <a:r>
              <a:rPr lang="it-IT" dirty="0">
                <a:solidFill>
                  <a:schemeClr val="tx1"/>
                </a:solidFill>
              </a:rPr>
              <a:t>Nazioni Unite sui cambiamenti climatici per raggiungere l’obiettivo di </a:t>
            </a:r>
          </a:p>
          <a:p>
            <a:pPr algn="ctr"/>
            <a:r>
              <a:rPr lang="it-IT" dirty="0">
                <a:solidFill>
                  <a:schemeClr val="tx1"/>
                </a:solidFill>
              </a:rPr>
              <a:t>mobilitare 100 miliardi di dollari all'anno.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32B47727-8D50-405A-B591-3404AD2892D9}"/>
              </a:ext>
            </a:extLst>
          </p:cNvPr>
          <p:cNvSpPr/>
          <p:nvPr/>
        </p:nvSpPr>
        <p:spPr>
          <a:xfrm>
            <a:off x="6713341" y="3545840"/>
            <a:ext cx="5147733" cy="149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5.   Promuovere meccanismi per aumentare la capacità di una efficace pianificazione e gestione.</a:t>
            </a:r>
          </a:p>
        </p:txBody>
      </p:sp>
    </p:spTree>
    <p:extLst>
      <p:ext uri="{BB962C8B-B14F-4D97-AF65-F5344CB8AC3E}">
        <p14:creationId xmlns:p14="http://schemas.microsoft.com/office/powerpoint/2010/main" val="58552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E29884FB-9B9D-4D7C-8581-91FF9FE1AAD3}"/>
              </a:ext>
            </a:extLst>
          </p:cNvPr>
          <p:cNvSpPr/>
          <p:nvPr/>
        </p:nvSpPr>
        <p:spPr>
          <a:xfrm>
            <a:off x="8322662" y="2621280"/>
            <a:ext cx="3031138" cy="34123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>
                <a:solidFill>
                  <a:schemeClr val="tx1"/>
                </a:solidFill>
              </a:rPr>
              <a:t>Lo sviluppo è sostenibile quando soddisfa le necessità delle attuali generazioni senza compromettere la capacità delle future generazioni </a:t>
            </a:r>
          </a:p>
          <a:p>
            <a:pPr algn="ctr"/>
            <a:r>
              <a:rPr lang="it-IT" sz="2000" dirty="0">
                <a:solidFill>
                  <a:schemeClr val="tx1"/>
                </a:solidFill>
              </a:rPr>
              <a:t>di soddisfare le proprie.</a:t>
            </a: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8F900069-FF7C-4258-B651-451FAAB96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0709" y="366078"/>
            <a:ext cx="10583091" cy="801146"/>
          </a:xfrm>
          <a:solidFill>
            <a:schemeClr val="bg1"/>
          </a:solidFill>
          <a:ln w="28575">
            <a:solidFill>
              <a:schemeClr val="tx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pPr algn="ctr"/>
            <a:r>
              <a:rPr lang="it-IT" b="1" dirty="0">
                <a:latin typeface="Garamond" panose="02020404030301010803" pitchFamily="18" charset="0"/>
              </a:rPr>
              <a:t>Sviluppo sostenibile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E023B69B-F9E5-4099-B444-0E5CA2818585}"/>
              </a:ext>
            </a:extLst>
          </p:cNvPr>
          <p:cNvSpPr/>
          <p:nvPr/>
        </p:nvSpPr>
        <p:spPr>
          <a:xfrm>
            <a:off x="838200" y="2621280"/>
            <a:ext cx="3031138" cy="34123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>
                <a:solidFill>
                  <a:schemeClr val="tx1"/>
                </a:solidFill>
              </a:rPr>
              <a:t>Lo sviluppo sostenibile è quel tipo di crescita economica e sociale, compatibile con l'equità sociale, la tutela ambientale e i diritti delle </a:t>
            </a:r>
          </a:p>
          <a:p>
            <a:pPr algn="ctr"/>
            <a:r>
              <a:rPr lang="it-IT" sz="2000" dirty="0">
                <a:solidFill>
                  <a:schemeClr val="tx1"/>
                </a:solidFill>
              </a:rPr>
              <a:t>future generazioni.</a:t>
            </a: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4C425ED-050D-4CA0-9673-C0DF524433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8745" y="2923461"/>
            <a:ext cx="3694510" cy="2767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666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2D1041B-42D7-4098-B69A-7923ABDDAF7D}"/>
              </a:ext>
            </a:extLst>
          </p:cNvPr>
          <p:cNvSpPr txBox="1">
            <a:spLocks/>
          </p:cNvSpPr>
          <p:nvPr/>
        </p:nvSpPr>
        <p:spPr>
          <a:xfrm>
            <a:off x="426715" y="147623"/>
            <a:ext cx="11443063" cy="80114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b="1" dirty="0" smtClean="0">
                <a:latin typeface="Garamond" panose="02020404030301010803" pitchFamily="18" charset="0"/>
              </a:rPr>
              <a:t>Obiettivo </a:t>
            </a:r>
            <a:r>
              <a:rPr lang="it-IT" b="1" dirty="0">
                <a:latin typeface="Garamond" panose="02020404030301010803" pitchFamily="18" charset="0"/>
              </a:rPr>
              <a:t>14: </a:t>
            </a:r>
            <a:r>
              <a:rPr lang="it-IT" b="1" dirty="0" smtClean="0">
                <a:latin typeface="Garamond" panose="02020404030301010803" pitchFamily="18" charset="0"/>
              </a:rPr>
              <a:t>Vita </a:t>
            </a:r>
            <a:r>
              <a:rPr lang="it-IT" b="1" dirty="0">
                <a:latin typeface="Garamond" panose="02020404030301010803" pitchFamily="18" charset="0"/>
              </a:rPr>
              <a:t>sott’acqua </a:t>
            </a:r>
          </a:p>
        </p:txBody>
      </p:sp>
      <p:pic>
        <p:nvPicPr>
          <p:cNvPr id="4" name="Elemento grafico 3" descr="Onda">
            <a:extLst>
              <a:ext uri="{FF2B5EF4-FFF2-40B4-BE49-F238E27FC236}">
                <a16:creationId xmlns:a16="http://schemas.microsoft.com/office/drawing/2014/main" id="{A6BFDD62-D0FD-4D97-B493-C4C012AE24E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0149840" y="261901"/>
            <a:ext cx="572589" cy="572589"/>
          </a:xfrm>
          <a:prstGeom prst="rect">
            <a:avLst/>
          </a:prstGeom>
        </p:spPr>
      </p:pic>
      <p:pic>
        <p:nvPicPr>
          <p:cNvPr id="5" name="Elemento grafico 4" descr="Onda">
            <a:extLst>
              <a:ext uri="{FF2B5EF4-FFF2-40B4-BE49-F238E27FC236}">
                <a16:creationId xmlns:a16="http://schemas.microsoft.com/office/drawing/2014/main" id="{7C365D43-A237-4590-98E5-299247210947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469571" y="261901"/>
            <a:ext cx="572589" cy="572589"/>
          </a:xfrm>
          <a:prstGeom prst="rect">
            <a:avLst/>
          </a:prstGeom>
        </p:spPr>
      </p:pic>
      <p:sp>
        <p:nvSpPr>
          <p:cNvPr id="11" name="Rettangolo 10">
            <a:extLst>
              <a:ext uri="{FF2B5EF4-FFF2-40B4-BE49-F238E27FC236}">
                <a16:creationId xmlns:a16="http://schemas.microsoft.com/office/drawing/2014/main" id="{1423378B-31C7-4218-A024-283B117375EA}"/>
              </a:ext>
            </a:extLst>
          </p:cNvPr>
          <p:cNvSpPr/>
          <p:nvPr/>
        </p:nvSpPr>
        <p:spPr>
          <a:xfrm>
            <a:off x="426715" y="1300253"/>
            <a:ext cx="4929056" cy="8974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1.  Prevenire e ridurre in modo significativo l'inquinamento marino di tutti i tipi.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0466723A-B018-48A0-8215-45682D8E992C}"/>
              </a:ext>
            </a:extLst>
          </p:cNvPr>
          <p:cNvSpPr/>
          <p:nvPr/>
        </p:nvSpPr>
        <p:spPr>
          <a:xfrm>
            <a:off x="426715" y="2288676"/>
            <a:ext cx="4929056" cy="8974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2.  Gestire e proteggere in modo sostenibile gli ecosistemi marini e costieri per evitare impatti . </a:t>
            </a: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11E77B81-29D2-4689-8081-BAEAFC000ABC}"/>
              </a:ext>
            </a:extLst>
          </p:cNvPr>
          <p:cNvSpPr/>
          <p:nvPr/>
        </p:nvSpPr>
        <p:spPr>
          <a:xfrm>
            <a:off x="426715" y="3277099"/>
            <a:ext cx="4929056" cy="8974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3.  Ridurre e affrontare gli effetti dell'acidificazione degli oceani anche attraverso una cooperazione scientifica a tutti i livelli.</a:t>
            </a:r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B30156F3-86E1-403C-B407-8C51E0A8AB6A}"/>
              </a:ext>
            </a:extLst>
          </p:cNvPr>
          <p:cNvSpPr/>
          <p:nvPr/>
        </p:nvSpPr>
        <p:spPr>
          <a:xfrm>
            <a:off x="426715" y="4265522"/>
            <a:ext cx="4929056" cy="8974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 4. Regolare efficacemente la raccolta e porre fine alla pesca eccessiva, la pesca illegale, quella non dichiarata.</a:t>
            </a:r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FAD3C783-0C10-449C-9236-A177ABB5A4F3}"/>
              </a:ext>
            </a:extLst>
          </p:cNvPr>
          <p:cNvSpPr/>
          <p:nvPr/>
        </p:nvSpPr>
        <p:spPr>
          <a:xfrm>
            <a:off x="426715" y="5278634"/>
            <a:ext cx="4929056" cy="8974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 5.  Proteggere almeno il 10 per cento delle zone costiere e marine.</a:t>
            </a:r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A3E9036B-3FF0-415E-A030-62CA2C9785C3}"/>
              </a:ext>
            </a:extLst>
          </p:cNvPr>
          <p:cNvSpPr/>
          <p:nvPr/>
        </p:nvSpPr>
        <p:spPr>
          <a:xfrm>
            <a:off x="6836231" y="1300752"/>
            <a:ext cx="4929056" cy="8974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 6. Vietare quelle forme di sovvenzioni alla pesca che contribuiscono all’eccesso di capacità e alla pesca eccessiva.</a:t>
            </a: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0CE4ACA7-3BAC-4459-AE5E-855B821BC816}"/>
              </a:ext>
            </a:extLst>
          </p:cNvPr>
          <p:cNvSpPr/>
          <p:nvPr/>
        </p:nvSpPr>
        <p:spPr>
          <a:xfrm>
            <a:off x="6836229" y="5278634"/>
            <a:ext cx="4929056" cy="8974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10.  Migliorare la conservazione e l'uso sostenibile degli oceani e delle loro risorse </a:t>
            </a:r>
          </a:p>
          <a:p>
            <a:pPr algn="ctr"/>
            <a:r>
              <a:rPr lang="it-IT" dirty="0">
                <a:solidFill>
                  <a:schemeClr val="tx1"/>
                </a:solidFill>
              </a:rPr>
              <a:t>tramite l’applicazione del diritto internazionale.</a:t>
            </a:r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84837E3D-F693-4200-8084-F60533146FA9}"/>
              </a:ext>
            </a:extLst>
          </p:cNvPr>
          <p:cNvSpPr/>
          <p:nvPr/>
        </p:nvSpPr>
        <p:spPr>
          <a:xfrm>
            <a:off x="6836229" y="2288675"/>
            <a:ext cx="4929056" cy="8974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 7.  Aumentare i benefici economici derivanti dall'uso sostenibile delle risorse marine per i piccoli Stati.</a:t>
            </a:r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4FEA8C9C-243D-4B75-8674-EB5F1FCA2ED2}"/>
              </a:ext>
            </a:extLst>
          </p:cNvPr>
          <p:cNvSpPr/>
          <p:nvPr/>
        </p:nvSpPr>
        <p:spPr>
          <a:xfrm>
            <a:off x="6836229" y="4265522"/>
            <a:ext cx="4929056" cy="8974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9. Assicurare ai piccoli pescatori artigianali l’accesso alle risorse e ai mercati marini.</a:t>
            </a:r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6E01362D-3551-4E43-9755-51E15D699B96}"/>
              </a:ext>
            </a:extLst>
          </p:cNvPr>
          <p:cNvSpPr/>
          <p:nvPr/>
        </p:nvSpPr>
        <p:spPr>
          <a:xfrm>
            <a:off x="6836229" y="3277823"/>
            <a:ext cx="4929056" cy="8974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8.  Aumentare le conoscenze scientifiche, sviluppare la capacità di ricerca e di trasferimento di tecnologia marina.</a:t>
            </a:r>
          </a:p>
        </p:txBody>
      </p:sp>
    </p:spTree>
    <p:extLst>
      <p:ext uri="{BB962C8B-B14F-4D97-AF65-F5344CB8AC3E}">
        <p14:creationId xmlns:p14="http://schemas.microsoft.com/office/powerpoint/2010/main" val="2468305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45E071F-3AA4-40A4-AAD4-1F00DC211E2E}"/>
              </a:ext>
            </a:extLst>
          </p:cNvPr>
          <p:cNvSpPr txBox="1">
            <a:spLocks/>
          </p:cNvSpPr>
          <p:nvPr/>
        </p:nvSpPr>
        <p:spPr>
          <a:xfrm>
            <a:off x="404948" y="146578"/>
            <a:ext cx="11382103" cy="80114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b="1" dirty="0" smtClean="0">
                <a:latin typeface="Garamond" panose="02020404030301010803" pitchFamily="18" charset="0"/>
              </a:rPr>
              <a:t>Obiettivo 15: Vita </a:t>
            </a:r>
            <a:r>
              <a:rPr lang="it-IT" b="1" dirty="0">
                <a:latin typeface="Garamond" panose="02020404030301010803" pitchFamily="18" charset="0"/>
              </a:rPr>
              <a:t>sulla terra  </a:t>
            </a:r>
          </a:p>
        </p:txBody>
      </p:sp>
      <p:pic>
        <p:nvPicPr>
          <p:cNvPr id="4" name="Elemento grafico 3" descr="Scena di foresta">
            <a:extLst>
              <a:ext uri="{FF2B5EF4-FFF2-40B4-BE49-F238E27FC236}">
                <a16:creationId xmlns:a16="http://schemas.microsoft.com/office/drawing/2014/main" id="{20231763-EF77-46B1-B805-DDE966649B77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0076906" y="260418"/>
            <a:ext cx="572589" cy="572589"/>
          </a:xfrm>
          <a:prstGeom prst="rect">
            <a:avLst/>
          </a:prstGeom>
        </p:spPr>
      </p:pic>
      <p:pic>
        <p:nvPicPr>
          <p:cNvPr id="5" name="Elemento grafico 4" descr="Scena di foresta">
            <a:extLst>
              <a:ext uri="{FF2B5EF4-FFF2-40B4-BE49-F238E27FC236}">
                <a16:creationId xmlns:a16="http://schemas.microsoft.com/office/drawing/2014/main" id="{61DB9614-6F5E-4CD0-AD02-A102641F900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828799" y="260856"/>
            <a:ext cx="572589" cy="572589"/>
          </a:xfrm>
          <a:prstGeom prst="rect">
            <a:avLst/>
          </a:prstGeom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id="{DD8C5241-1ADE-4F3C-865F-68EFAF96D68F}"/>
              </a:ext>
            </a:extLst>
          </p:cNvPr>
          <p:cNvSpPr/>
          <p:nvPr/>
        </p:nvSpPr>
        <p:spPr>
          <a:xfrm>
            <a:off x="400591" y="1213310"/>
            <a:ext cx="5240867" cy="8758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 1.  Garantire la conservazione, il ripristino e l'uso sostenibile degli ecosistemi di acqua dolce.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27E8808C-A8BB-4825-9619-B45884C66043}"/>
              </a:ext>
            </a:extLst>
          </p:cNvPr>
          <p:cNvSpPr/>
          <p:nvPr/>
        </p:nvSpPr>
        <p:spPr>
          <a:xfrm>
            <a:off x="400591" y="2140743"/>
            <a:ext cx="5240867" cy="8758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2.  Promuovere l'attuazione di una gestione sostenibile di tutti i tipi di foreste, fermare la deforestazione.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29C75E2E-4C56-41F9-A197-E38F17E4B784}"/>
              </a:ext>
            </a:extLst>
          </p:cNvPr>
          <p:cNvSpPr/>
          <p:nvPr/>
        </p:nvSpPr>
        <p:spPr>
          <a:xfrm>
            <a:off x="400591" y="5872769"/>
            <a:ext cx="5240867" cy="8758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6. Promuovere la condivisione giusta ed equa dei benefici derivanti dall'utilizzo delle risorse genetiche.</a:t>
            </a: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66DA3ECB-7C31-4924-9134-1B09FE381A7F}"/>
              </a:ext>
            </a:extLst>
          </p:cNvPr>
          <p:cNvSpPr/>
          <p:nvPr/>
        </p:nvSpPr>
        <p:spPr>
          <a:xfrm>
            <a:off x="400591" y="3070678"/>
            <a:ext cx="5240867" cy="8758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3. Combattere la desertificazione, ripristinare i terreni degradati ed il suolo, compresi i terreni colpiti da desertificazione, siccità e inondazioni.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41E90848-E51A-4BC0-9E9F-67F8CD55CEEE}"/>
              </a:ext>
            </a:extLst>
          </p:cNvPr>
          <p:cNvSpPr/>
          <p:nvPr/>
        </p:nvSpPr>
        <p:spPr>
          <a:xfrm>
            <a:off x="400591" y="4936691"/>
            <a:ext cx="5240867" cy="8758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 5. Adottare misure urgenti e significative per ridurre il degrado degli habitat naturali.</a:t>
            </a: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E087DDE1-B3A8-4491-8DEA-A49DA3E9C52C}"/>
              </a:ext>
            </a:extLst>
          </p:cNvPr>
          <p:cNvSpPr/>
          <p:nvPr/>
        </p:nvSpPr>
        <p:spPr>
          <a:xfrm>
            <a:off x="400591" y="4000613"/>
            <a:ext cx="5240867" cy="8758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4. Garantire la conservazione degli ecosistemi montani.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B728254F-4176-4AFC-BE48-1DD922CDC568}"/>
              </a:ext>
            </a:extLst>
          </p:cNvPr>
          <p:cNvSpPr/>
          <p:nvPr/>
        </p:nvSpPr>
        <p:spPr>
          <a:xfrm>
            <a:off x="6546184" y="1217962"/>
            <a:ext cx="5240867" cy="8758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7. Adottare misure urgenti per porre fine al bracconaggio ed al traffico di specie di flora e fauna protette.</a:t>
            </a: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DC6FED4E-7F59-4E4E-89AA-EF30B1A7EA1F}"/>
              </a:ext>
            </a:extLst>
          </p:cNvPr>
          <p:cNvSpPr/>
          <p:nvPr/>
        </p:nvSpPr>
        <p:spPr>
          <a:xfrm>
            <a:off x="6546183" y="2140743"/>
            <a:ext cx="5240867" cy="8758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 8. Adottare misure per prevenire l'introduzione e ridurre significativamente l'impatto delle specie aliene.</a:t>
            </a:r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F0961FCF-64BF-4996-85D0-C80CF91863A1}"/>
              </a:ext>
            </a:extLst>
          </p:cNvPr>
          <p:cNvSpPr/>
          <p:nvPr/>
        </p:nvSpPr>
        <p:spPr>
          <a:xfrm>
            <a:off x="6546183" y="3070678"/>
            <a:ext cx="5240867" cy="8758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9. Integrare i valori di ecosistema e di biodiversità nella pianificazione nazionale e locale.</a:t>
            </a:r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B13C6D2E-FB08-4A05-9F8C-E1DF70DD1418}"/>
              </a:ext>
            </a:extLst>
          </p:cNvPr>
          <p:cNvSpPr/>
          <p:nvPr/>
        </p:nvSpPr>
        <p:spPr>
          <a:xfrm>
            <a:off x="6546182" y="4005923"/>
            <a:ext cx="5240867" cy="8758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 10. Mobilitare ed aumentare sensibilmente le risorse finanziarie da tutte le fonti.</a:t>
            </a:r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10684A5E-6B2A-416F-AD99-C45EA4C8FCEA}"/>
              </a:ext>
            </a:extLst>
          </p:cNvPr>
          <p:cNvSpPr/>
          <p:nvPr/>
        </p:nvSpPr>
        <p:spPr>
          <a:xfrm>
            <a:off x="6546181" y="4936691"/>
            <a:ext cx="5240867" cy="8758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 11. Mobilitare risorse significative da tutte le fonti e a tutti i livelli per finanziare la gestione sostenibile delle foreste.</a:t>
            </a: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671A93CC-6547-4DD2-8D0F-65BE758D0AB1}"/>
              </a:ext>
            </a:extLst>
          </p:cNvPr>
          <p:cNvSpPr/>
          <p:nvPr/>
        </p:nvSpPr>
        <p:spPr>
          <a:xfrm>
            <a:off x="6546181" y="5880242"/>
            <a:ext cx="5240867" cy="8758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12. Migliorare il sostegno globale per gli sforzi a combattere il bracconaggio e il traffico di specie protette.</a:t>
            </a:r>
          </a:p>
        </p:txBody>
      </p:sp>
    </p:spTree>
    <p:extLst>
      <p:ext uri="{BB962C8B-B14F-4D97-AF65-F5344CB8AC3E}">
        <p14:creationId xmlns:p14="http://schemas.microsoft.com/office/powerpoint/2010/main" val="3050220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16739E0-EA9B-4BF4-87CF-1B95C5D9094B}"/>
              </a:ext>
            </a:extLst>
          </p:cNvPr>
          <p:cNvSpPr txBox="1">
            <a:spLocks/>
          </p:cNvSpPr>
          <p:nvPr/>
        </p:nvSpPr>
        <p:spPr>
          <a:xfrm>
            <a:off x="506066" y="97986"/>
            <a:ext cx="11035942" cy="113179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b="1" dirty="0" smtClean="0">
                <a:latin typeface="Garamond" panose="02020404030301010803" pitchFamily="18" charset="0"/>
              </a:rPr>
              <a:t>Obiettivo </a:t>
            </a:r>
            <a:r>
              <a:rPr lang="it-IT" b="1" dirty="0">
                <a:latin typeface="Garamond" panose="02020404030301010803" pitchFamily="18" charset="0"/>
              </a:rPr>
              <a:t>16: </a:t>
            </a:r>
            <a:r>
              <a:rPr lang="it-IT" b="1" dirty="0" smtClean="0">
                <a:latin typeface="Garamond" panose="02020404030301010803" pitchFamily="18" charset="0"/>
              </a:rPr>
              <a:t>Pace </a:t>
            </a:r>
            <a:r>
              <a:rPr lang="it-IT" b="1" dirty="0">
                <a:latin typeface="Garamond" panose="02020404030301010803" pitchFamily="18" charset="0"/>
              </a:rPr>
              <a:t>giustizia e istituzioni solide </a:t>
            </a:r>
          </a:p>
        </p:txBody>
      </p:sp>
      <p:pic>
        <p:nvPicPr>
          <p:cNvPr id="4" name="Elemento grafico 3" descr="Passero">
            <a:extLst>
              <a:ext uri="{FF2B5EF4-FFF2-40B4-BE49-F238E27FC236}">
                <a16:creationId xmlns:a16="http://schemas.microsoft.com/office/drawing/2014/main" id="{55788445-23D9-4129-A83B-99409E6054BE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7429336" y="757452"/>
            <a:ext cx="526373" cy="526373"/>
          </a:xfrm>
          <a:prstGeom prst="rect">
            <a:avLst/>
          </a:prstGeom>
        </p:spPr>
      </p:pic>
      <p:pic>
        <p:nvPicPr>
          <p:cNvPr id="6" name="Elemento grafico 5" descr="Pianta">
            <a:extLst>
              <a:ext uri="{FF2B5EF4-FFF2-40B4-BE49-F238E27FC236}">
                <a16:creationId xmlns:a16="http://schemas.microsoft.com/office/drawing/2014/main" id="{DC00272F-E1D5-4EDD-8306-B700A8551C1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 rot="3386828">
            <a:off x="7765831" y="685477"/>
            <a:ext cx="379755" cy="379755"/>
          </a:xfrm>
          <a:prstGeom prst="rect">
            <a:avLst/>
          </a:prstGeom>
        </p:spPr>
      </p:pic>
      <p:pic>
        <p:nvPicPr>
          <p:cNvPr id="7" name="Elemento grafico 6" descr="Pianta">
            <a:extLst>
              <a:ext uri="{FF2B5EF4-FFF2-40B4-BE49-F238E27FC236}">
                <a16:creationId xmlns:a16="http://schemas.microsoft.com/office/drawing/2014/main" id="{D33F91A5-40EF-4067-A39A-7C1634458EE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 rot="3386828">
            <a:off x="4442719" y="672000"/>
            <a:ext cx="379755" cy="379755"/>
          </a:xfrm>
          <a:prstGeom prst="rect">
            <a:avLst/>
          </a:prstGeom>
        </p:spPr>
      </p:pic>
      <p:pic>
        <p:nvPicPr>
          <p:cNvPr id="8" name="Elemento grafico 7" descr="Passero">
            <a:extLst>
              <a:ext uri="{FF2B5EF4-FFF2-40B4-BE49-F238E27FC236}">
                <a16:creationId xmlns:a16="http://schemas.microsoft.com/office/drawing/2014/main" id="{10C4FAA6-424B-4493-9347-AB75C2D36255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4106224" y="757452"/>
            <a:ext cx="526373" cy="526373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704000E1-7B1A-4D64-90F6-1F4688DDEEA3}"/>
              </a:ext>
            </a:extLst>
          </p:cNvPr>
          <p:cNvSpPr/>
          <p:nvPr/>
        </p:nvSpPr>
        <p:spPr>
          <a:xfrm>
            <a:off x="506068" y="1488675"/>
            <a:ext cx="5240867" cy="8011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 1. Ridurre significativamente in ogni dove tutte le forme di violenza e i tassi di mortalità connessi.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63F11D62-1653-460D-BB98-D41EC310E513}"/>
              </a:ext>
            </a:extLst>
          </p:cNvPr>
          <p:cNvSpPr/>
          <p:nvPr/>
        </p:nvSpPr>
        <p:spPr>
          <a:xfrm>
            <a:off x="506067" y="2386027"/>
            <a:ext cx="5240867" cy="8011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2. Eliminare l'abuso, lo sfruttamento, il traffico e tutte le forme di violenza e tortura contro i bambini.</a:t>
            </a: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7C715654-8880-475F-BBBE-CF768178C4F9}"/>
              </a:ext>
            </a:extLst>
          </p:cNvPr>
          <p:cNvSpPr/>
          <p:nvPr/>
        </p:nvSpPr>
        <p:spPr>
          <a:xfrm>
            <a:off x="506066" y="3283379"/>
            <a:ext cx="5240867" cy="8011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3. Promuovere lo stato di diritto a livello nazionale e internazionale e garantire parità di accesso alla giustizia per tutti.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FC96EB7E-3BAE-4399-BBB5-A1F09FA9CBCD}"/>
              </a:ext>
            </a:extLst>
          </p:cNvPr>
          <p:cNvSpPr/>
          <p:nvPr/>
        </p:nvSpPr>
        <p:spPr>
          <a:xfrm>
            <a:off x="506066" y="4180731"/>
            <a:ext cx="5240867" cy="8011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4. Ridurre in modo significativo i flussi finanziari e di armi illeciti, rafforzare il recupero e la restituzione dei beni rubati.</a:t>
            </a: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E261ED1C-2CFA-421B-9FDE-00C98344D14D}"/>
              </a:ext>
            </a:extLst>
          </p:cNvPr>
          <p:cNvSpPr/>
          <p:nvPr/>
        </p:nvSpPr>
        <p:spPr>
          <a:xfrm>
            <a:off x="506066" y="5078083"/>
            <a:ext cx="5240867" cy="8011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5. Ridurre sostanzialmente la corruzione e la concussione in tutte le loro forme.</a:t>
            </a:r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36B02FA2-1A89-4DB5-B499-BC034BA00C37}"/>
              </a:ext>
            </a:extLst>
          </p:cNvPr>
          <p:cNvSpPr/>
          <p:nvPr/>
        </p:nvSpPr>
        <p:spPr>
          <a:xfrm>
            <a:off x="506066" y="5975435"/>
            <a:ext cx="5240867" cy="8011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 6</a:t>
            </a:r>
            <a:r>
              <a:rPr lang="it-IT" dirty="0" smtClean="0">
                <a:solidFill>
                  <a:schemeClr val="tx1"/>
                </a:solidFill>
              </a:rPr>
              <a:t>. Sviluppare </a:t>
            </a:r>
            <a:r>
              <a:rPr lang="it-IT" dirty="0">
                <a:solidFill>
                  <a:schemeClr val="tx1"/>
                </a:solidFill>
              </a:rPr>
              <a:t>istituzioni efficaci, responsabili e trasparenti a tutti i livelli.</a:t>
            </a:r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F3E00885-AEF7-4101-8B20-D7C7002064A9}"/>
              </a:ext>
            </a:extLst>
          </p:cNvPr>
          <p:cNvSpPr/>
          <p:nvPr/>
        </p:nvSpPr>
        <p:spPr>
          <a:xfrm>
            <a:off x="6301143" y="2386027"/>
            <a:ext cx="5240867" cy="8011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8</a:t>
            </a:r>
            <a:r>
              <a:rPr lang="it-IT" dirty="0" smtClean="0">
                <a:solidFill>
                  <a:schemeClr val="tx1"/>
                </a:solidFill>
              </a:rPr>
              <a:t>. Allargare </a:t>
            </a:r>
            <a:r>
              <a:rPr lang="it-IT" dirty="0">
                <a:solidFill>
                  <a:schemeClr val="tx1"/>
                </a:solidFill>
              </a:rPr>
              <a:t>e rafforzare la partecipazione dei paesi in via di sviluppo nelle istituzioni della governance globale.</a:t>
            </a:r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97C9C8B5-D400-4D09-A469-CDF750D70169}"/>
              </a:ext>
            </a:extLst>
          </p:cNvPr>
          <p:cNvSpPr/>
          <p:nvPr/>
        </p:nvSpPr>
        <p:spPr>
          <a:xfrm>
            <a:off x="6301144" y="1488675"/>
            <a:ext cx="5240867" cy="8011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7.Assicurare un processo decisionale reattivo, inclusivo, partecipativo e rappresentativo a tutti i livelli.</a:t>
            </a: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2A916A18-A7D8-4E54-8373-321383A498AC}"/>
              </a:ext>
            </a:extLst>
          </p:cNvPr>
          <p:cNvSpPr/>
          <p:nvPr/>
        </p:nvSpPr>
        <p:spPr>
          <a:xfrm>
            <a:off x="6301141" y="5073302"/>
            <a:ext cx="5240867" cy="8011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 11. Rafforzare le istituzioni nazionali, anche attraverso la cooperazione internazionale.</a:t>
            </a:r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0E1DED61-BFB3-4AAC-A601-5B3AB048EC3B}"/>
              </a:ext>
            </a:extLst>
          </p:cNvPr>
          <p:cNvSpPr/>
          <p:nvPr/>
        </p:nvSpPr>
        <p:spPr>
          <a:xfrm>
            <a:off x="6301141" y="4180731"/>
            <a:ext cx="5240867" cy="8011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 10. Garantire l'accesso del pubblico alle informazioni e proteggere le libertà fondamentali.</a:t>
            </a:r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270434D4-CA5D-40B3-B586-7CF42F24A4C0}"/>
              </a:ext>
            </a:extLst>
          </p:cNvPr>
          <p:cNvSpPr/>
          <p:nvPr/>
        </p:nvSpPr>
        <p:spPr>
          <a:xfrm>
            <a:off x="6301142" y="3283853"/>
            <a:ext cx="5240867" cy="8011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9</a:t>
            </a:r>
            <a:r>
              <a:rPr lang="it-IT" dirty="0" smtClean="0">
                <a:solidFill>
                  <a:schemeClr val="tx1"/>
                </a:solidFill>
              </a:rPr>
              <a:t>. Fornire </a:t>
            </a:r>
            <a:r>
              <a:rPr lang="it-IT" dirty="0">
                <a:solidFill>
                  <a:schemeClr val="tx1"/>
                </a:solidFill>
              </a:rPr>
              <a:t>l'identità giuridica per tutti, compresa la registrazione delle nascite.</a:t>
            </a:r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4DDFF8B9-5E72-4329-8BF6-8690F33B2B45}"/>
              </a:ext>
            </a:extLst>
          </p:cNvPr>
          <p:cNvSpPr/>
          <p:nvPr/>
        </p:nvSpPr>
        <p:spPr>
          <a:xfrm>
            <a:off x="6301141" y="5965873"/>
            <a:ext cx="5240867" cy="8011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12. Promuovere e far rispettare le leggi e le politiche non discriminatorie per lo sviluppo sostenibile.</a:t>
            </a:r>
          </a:p>
        </p:txBody>
      </p:sp>
    </p:spTree>
    <p:extLst>
      <p:ext uri="{BB962C8B-B14F-4D97-AF65-F5344CB8AC3E}">
        <p14:creationId xmlns:p14="http://schemas.microsoft.com/office/powerpoint/2010/main" val="3570222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2ECD578-B7B1-414B-B629-04928DAC53E0}"/>
              </a:ext>
            </a:extLst>
          </p:cNvPr>
          <p:cNvSpPr txBox="1">
            <a:spLocks/>
          </p:cNvSpPr>
          <p:nvPr/>
        </p:nvSpPr>
        <p:spPr>
          <a:xfrm>
            <a:off x="335275" y="348657"/>
            <a:ext cx="11521440" cy="80114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b="1" dirty="0" smtClean="0">
                <a:latin typeface="Garamond" panose="02020404030301010803" pitchFamily="18" charset="0"/>
              </a:rPr>
              <a:t>Obiettivo 17: Partnership </a:t>
            </a:r>
            <a:r>
              <a:rPr lang="it-IT" b="1" dirty="0">
                <a:latin typeface="Garamond" panose="02020404030301010803" pitchFamily="18" charset="0"/>
              </a:rPr>
              <a:t>per gli </a:t>
            </a:r>
            <a:r>
              <a:rPr lang="it-IT" b="1" dirty="0" smtClean="0">
                <a:latin typeface="Garamond" panose="02020404030301010803" pitchFamily="18" charset="0"/>
              </a:rPr>
              <a:t>obiettivi</a:t>
            </a:r>
            <a:endParaRPr lang="it-IT" b="1" dirty="0">
              <a:latin typeface="Garamond" panose="02020404030301010803" pitchFamily="18" charset="0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EB86E8D7-0944-44F9-9A1E-D149C58DE859}"/>
              </a:ext>
            </a:extLst>
          </p:cNvPr>
          <p:cNvSpPr/>
          <p:nvPr/>
        </p:nvSpPr>
        <p:spPr>
          <a:xfrm>
            <a:off x="335271" y="1345610"/>
            <a:ext cx="5529943" cy="418011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>
                <a:solidFill>
                  <a:srgbClr val="FF0000"/>
                </a:solidFill>
              </a:rPr>
              <a:t>17.A. - FINANZA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777FB023-2204-4D63-9663-E2E3DA952DF4}"/>
              </a:ext>
            </a:extLst>
          </p:cNvPr>
          <p:cNvSpPr/>
          <p:nvPr/>
        </p:nvSpPr>
        <p:spPr>
          <a:xfrm>
            <a:off x="335275" y="1945669"/>
            <a:ext cx="5529943" cy="8011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 1. Rafforzare la mobilitazione delle risorse interne, anche attraverso il sostegno internazionale ai Paesi in via di sviluppo.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C92DE553-19F9-4021-961C-B39B3A67A4C4}"/>
              </a:ext>
            </a:extLst>
          </p:cNvPr>
          <p:cNvSpPr/>
          <p:nvPr/>
        </p:nvSpPr>
        <p:spPr>
          <a:xfrm>
            <a:off x="335275" y="2912279"/>
            <a:ext cx="5529942" cy="8011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2. I Paesi sviluppati adempiano pienamente ai loro obblighi di aiuto pubblico allo sviluppo.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8333900B-F7EA-43A1-BD3C-ADDB9E125C6D}"/>
              </a:ext>
            </a:extLst>
          </p:cNvPr>
          <p:cNvSpPr/>
          <p:nvPr/>
        </p:nvSpPr>
        <p:spPr>
          <a:xfrm>
            <a:off x="335276" y="3878889"/>
            <a:ext cx="5529940" cy="8011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 3. Mobilitare ulteriori risorse finanziarie per i Paesi in via di sviluppo da più fonti.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A703B808-144A-439C-9DCC-719F2D35F5D6}"/>
              </a:ext>
            </a:extLst>
          </p:cNvPr>
          <p:cNvSpPr/>
          <p:nvPr/>
        </p:nvSpPr>
        <p:spPr>
          <a:xfrm>
            <a:off x="335275" y="4845499"/>
            <a:ext cx="5529939" cy="8011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4</a:t>
            </a:r>
            <a:r>
              <a:rPr lang="it-IT" dirty="0" smtClean="0">
                <a:solidFill>
                  <a:schemeClr val="tx1"/>
                </a:solidFill>
              </a:rPr>
              <a:t>. Aiutare </a:t>
            </a:r>
            <a:r>
              <a:rPr lang="it-IT" dirty="0">
                <a:solidFill>
                  <a:schemeClr val="tx1"/>
                </a:solidFill>
              </a:rPr>
              <a:t>i Paesi in via di sviluppo a raggiungere la sostenibilità del debito a lungo termine. 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108195A5-15E9-4A49-82F5-B85EA4D309F9}"/>
              </a:ext>
            </a:extLst>
          </p:cNvPr>
          <p:cNvSpPr/>
          <p:nvPr/>
        </p:nvSpPr>
        <p:spPr>
          <a:xfrm>
            <a:off x="335276" y="5812109"/>
            <a:ext cx="5529938" cy="8011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5. Adottare e applicare i regimi di promozione degli investimenti a favore dei paesi meno sviluppati.</a:t>
            </a: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7D073D97-3FC9-41C1-979B-F40B992B933F}"/>
              </a:ext>
            </a:extLst>
          </p:cNvPr>
          <p:cNvSpPr/>
          <p:nvPr/>
        </p:nvSpPr>
        <p:spPr>
          <a:xfrm>
            <a:off x="6192032" y="2431710"/>
            <a:ext cx="5529930" cy="418011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>
                <a:solidFill>
                  <a:srgbClr val="FF0000"/>
                </a:solidFill>
              </a:rPr>
              <a:t>17.B. - TECNOLOGIA 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0F866287-DF32-4A03-BBB7-B1EF9AEFCB71}"/>
              </a:ext>
            </a:extLst>
          </p:cNvPr>
          <p:cNvSpPr/>
          <p:nvPr/>
        </p:nvSpPr>
        <p:spPr>
          <a:xfrm>
            <a:off x="6192031" y="3031769"/>
            <a:ext cx="5529943" cy="8011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6. Migliorare la cooperazione Nord-Sud,  Sud-Sud e quella triangolare in ambito regionale ed internazionale. </a:t>
            </a: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48E6B82E-3B5B-463B-9C8B-3B2E3D72895E}"/>
              </a:ext>
            </a:extLst>
          </p:cNvPr>
          <p:cNvSpPr/>
          <p:nvPr/>
        </p:nvSpPr>
        <p:spPr>
          <a:xfrm>
            <a:off x="6192031" y="3993786"/>
            <a:ext cx="5529943" cy="8011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7. Promuovere lo sviluppo, il trasferimento, la disseminazione e la diffusione di tecnologie ecocompatibili .</a:t>
            </a:r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A44DC096-93E4-4730-A5D9-2013E67AEDF9}"/>
              </a:ext>
            </a:extLst>
          </p:cNvPr>
          <p:cNvSpPr/>
          <p:nvPr/>
        </p:nvSpPr>
        <p:spPr>
          <a:xfrm>
            <a:off x="6192031" y="4964994"/>
            <a:ext cx="5529943" cy="8011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8. Rendere la Banca della Tecnologia e i meccanismi di sviluppo delle capacità scientifiche, tecnologiche.</a:t>
            </a:r>
          </a:p>
        </p:txBody>
      </p:sp>
    </p:spTree>
    <p:extLst>
      <p:ext uri="{BB962C8B-B14F-4D97-AF65-F5344CB8AC3E}">
        <p14:creationId xmlns:p14="http://schemas.microsoft.com/office/powerpoint/2010/main" val="4289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2" grpId="0" animBg="1"/>
      <p:bldP spid="13" grpId="0" animBg="1"/>
      <p:bldP spid="1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250BA2D-11E7-40B1-82A9-402021146A70}"/>
              </a:ext>
            </a:extLst>
          </p:cNvPr>
          <p:cNvSpPr txBox="1">
            <a:spLocks/>
          </p:cNvSpPr>
          <p:nvPr/>
        </p:nvSpPr>
        <p:spPr>
          <a:xfrm>
            <a:off x="113212" y="348661"/>
            <a:ext cx="11982994" cy="80114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b="1" dirty="0" smtClean="0">
                <a:latin typeface="Garamond" panose="02020404030301010803" pitchFamily="18" charset="0"/>
              </a:rPr>
              <a:t>Obiettivo 17: Partnership </a:t>
            </a:r>
            <a:r>
              <a:rPr lang="it-IT" b="1" dirty="0">
                <a:latin typeface="Garamond" panose="02020404030301010803" pitchFamily="18" charset="0"/>
              </a:rPr>
              <a:t>per gli </a:t>
            </a:r>
            <a:r>
              <a:rPr lang="it-IT" b="1" dirty="0" smtClean="0">
                <a:latin typeface="Garamond" panose="02020404030301010803" pitchFamily="18" charset="0"/>
              </a:rPr>
              <a:t>obiettivi  </a:t>
            </a:r>
            <a:endParaRPr lang="it-IT" b="1" dirty="0">
              <a:latin typeface="Garamond" panose="02020404030301010803" pitchFamily="18" charset="0"/>
            </a:endParaRP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A1A8616A-9B2E-4275-93F5-B6BB7A0149F9}"/>
              </a:ext>
            </a:extLst>
          </p:cNvPr>
          <p:cNvSpPr/>
          <p:nvPr/>
        </p:nvSpPr>
        <p:spPr>
          <a:xfrm>
            <a:off x="125912" y="3236727"/>
            <a:ext cx="5556068" cy="470263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>
                <a:solidFill>
                  <a:srgbClr val="FF0000"/>
                </a:solidFill>
              </a:rPr>
              <a:t>17.D. - COMMERCIO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11C2E9B3-C18A-47E8-A75A-1804B95DAC9D}"/>
              </a:ext>
            </a:extLst>
          </p:cNvPr>
          <p:cNvSpPr/>
          <p:nvPr/>
        </p:nvSpPr>
        <p:spPr>
          <a:xfrm>
            <a:off x="125912" y="3818089"/>
            <a:ext cx="5556068" cy="8011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10. Promuovere un sistema commerciale multilaterale universale, basato su regole, aperto, non discriminatorio.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14410E9F-9122-4CC1-85A0-D05342864C76}"/>
              </a:ext>
            </a:extLst>
          </p:cNvPr>
          <p:cNvSpPr/>
          <p:nvPr/>
        </p:nvSpPr>
        <p:spPr>
          <a:xfrm>
            <a:off x="125912" y="4775988"/>
            <a:ext cx="5556068" cy="8011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11. Aumentare in modo significativo le esportazioni dei paesi in via di sviluppo.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EE00F77E-E6B5-4B42-857A-261192AD7357}"/>
              </a:ext>
            </a:extLst>
          </p:cNvPr>
          <p:cNvSpPr/>
          <p:nvPr/>
        </p:nvSpPr>
        <p:spPr>
          <a:xfrm>
            <a:off x="125912" y="5733887"/>
            <a:ext cx="5556068" cy="8011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12.  Realizzare una tempestiva attuazione di un mercato senza dazi e l'accesso al mercato. </a:t>
            </a: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9651E882-3E28-4E21-B018-C7857B1F4D56}"/>
              </a:ext>
            </a:extLst>
          </p:cNvPr>
          <p:cNvSpPr/>
          <p:nvPr/>
        </p:nvSpPr>
        <p:spPr>
          <a:xfrm>
            <a:off x="6096002" y="2022433"/>
            <a:ext cx="5556068" cy="470263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>
                <a:solidFill>
                  <a:srgbClr val="FF0000"/>
                </a:solidFill>
              </a:rPr>
              <a:t>17.E. - QUESTIONI SISTEMICHE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6BC63EC1-5561-4BC6-8684-7F2944A42A3D}"/>
              </a:ext>
            </a:extLst>
          </p:cNvPr>
          <p:cNvSpPr/>
          <p:nvPr/>
        </p:nvSpPr>
        <p:spPr>
          <a:xfrm>
            <a:off x="6096001" y="2579782"/>
            <a:ext cx="5556067" cy="25227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>
                <a:solidFill>
                  <a:srgbClr val="FF0000"/>
                </a:solidFill>
              </a:rPr>
              <a:t>Coerenza politica e istituzionale</a:t>
            </a: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216CF34F-6F44-47D8-94F2-C0A95E56C73F}"/>
              </a:ext>
            </a:extLst>
          </p:cNvPr>
          <p:cNvSpPr/>
          <p:nvPr/>
        </p:nvSpPr>
        <p:spPr>
          <a:xfrm>
            <a:off x="6096001" y="2988830"/>
            <a:ext cx="5556068" cy="8011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13. Migliorare la stabilità macro-economica globale, anche attraverso il coordinamento e la coerenza delle politiche.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4DF13EE6-76BD-4A92-B36B-CC3FA27EF65E}"/>
              </a:ext>
            </a:extLst>
          </p:cNvPr>
          <p:cNvSpPr/>
          <p:nvPr/>
        </p:nvSpPr>
        <p:spPr>
          <a:xfrm>
            <a:off x="6096000" y="3946752"/>
            <a:ext cx="5556068" cy="8011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 14. Migliorare la coerenza delle politiche per lo sviluppo sostenibile.</a:t>
            </a: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7BA2D315-A2FF-4C80-BE69-2724EEA00FE0}"/>
              </a:ext>
            </a:extLst>
          </p:cNvPr>
          <p:cNvSpPr/>
          <p:nvPr/>
        </p:nvSpPr>
        <p:spPr>
          <a:xfrm>
            <a:off x="6096000" y="4881501"/>
            <a:ext cx="5556068" cy="8011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15. Rispettare lo spazio politico di ciascun paese per stabilire e attuare politiche per l'eliminazione della povertà e per lo sviluppo sostenibile.</a:t>
            </a:r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38E63A07-FD6F-424E-9F4D-A70865CB4739}"/>
              </a:ext>
            </a:extLst>
          </p:cNvPr>
          <p:cNvSpPr/>
          <p:nvPr/>
        </p:nvSpPr>
        <p:spPr>
          <a:xfrm>
            <a:off x="113212" y="1415506"/>
            <a:ext cx="5552168" cy="478786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>
                <a:solidFill>
                  <a:srgbClr val="FF0000"/>
                </a:solidFill>
              </a:rPr>
              <a:t>17.C - COSTRUZIONE DI COMPETENZE E CAPACITÀ</a:t>
            </a:r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1565D243-4B7D-4C65-BD57-EE86E454C16B}"/>
              </a:ext>
            </a:extLst>
          </p:cNvPr>
          <p:cNvSpPr/>
          <p:nvPr/>
        </p:nvSpPr>
        <p:spPr>
          <a:xfrm>
            <a:off x="113212" y="2075245"/>
            <a:ext cx="5552168" cy="81566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9. Rafforzare il sostegno internazionale per l'attuazione di un sistema di costruzione delle capacità efficace.</a:t>
            </a:r>
          </a:p>
        </p:txBody>
      </p:sp>
    </p:spTree>
    <p:extLst>
      <p:ext uri="{BB962C8B-B14F-4D97-AF65-F5344CB8AC3E}">
        <p14:creationId xmlns:p14="http://schemas.microsoft.com/office/powerpoint/2010/main" val="1733967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8" grpId="0" animBg="1"/>
      <p:bldP spid="1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3EEAE9B-220A-49BF-8AFF-D20BD352F30A}"/>
              </a:ext>
            </a:extLst>
          </p:cNvPr>
          <p:cNvSpPr txBox="1">
            <a:spLocks/>
          </p:cNvSpPr>
          <p:nvPr/>
        </p:nvSpPr>
        <p:spPr>
          <a:xfrm>
            <a:off x="368967" y="238694"/>
            <a:ext cx="11454063" cy="80114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b="1" dirty="0" smtClean="0">
                <a:latin typeface="Garamond" panose="02020404030301010803" pitchFamily="18" charset="0"/>
              </a:rPr>
              <a:t>Obiettivo 17: Partnership </a:t>
            </a:r>
            <a:r>
              <a:rPr lang="it-IT" b="1" dirty="0">
                <a:latin typeface="Garamond" panose="02020404030301010803" pitchFamily="18" charset="0"/>
              </a:rPr>
              <a:t>per gli </a:t>
            </a:r>
            <a:r>
              <a:rPr lang="it-IT" b="1" dirty="0" smtClean="0">
                <a:latin typeface="Garamond" panose="02020404030301010803" pitchFamily="18" charset="0"/>
              </a:rPr>
              <a:t>obiettivi</a:t>
            </a:r>
            <a:endParaRPr lang="it-IT" b="1" dirty="0">
              <a:latin typeface="Garamond" panose="02020404030301010803" pitchFamily="18" charset="0"/>
            </a:endParaRP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8F074DE6-8F03-493F-BD48-07E6554EE5AF}"/>
              </a:ext>
            </a:extLst>
          </p:cNvPr>
          <p:cNvSpPr/>
          <p:nvPr/>
        </p:nvSpPr>
        <p:spPr>
          <a:xfrm>
            <a:off x="6280892" y="1973026"/>
            <a:ext cx="5524723" cy="32186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>
                <a:solidFill>
                  <a:srgbClr val="FF0000"/>
                </a:solidFill>
              </a:rPr>
              <a:t>I dati, il monitoraggio e la responsabilità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C02588B1-838F-40DD-A93A-93EDA8163FC3}"/>
              </a:ext>
            </a:extLst>
          </p:cNvPr>
          <p:cNvSpPr/>
          <p:nvPr/>
        </p:nvSpPr>
        <p:spPr>
          <a:xfrm>
            <a:off x="6275674" y="2432961"/>
            <a:ext cx="5547357" cy="111582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 18. Rafforzare il meccanismo di supporto delle capacità per i paesi in via di sviluppo, anche per i paesi meno sviluppati e i piccoli Stati. </a:t>
            </a: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80E6E511-1F6A-4669-9294-96578C04F70C}"/>
              </a:ext>
            </a:extLst>
          </p:cNvPr>
          <p:cNvSpPr/>
          <p:nvPr/>
        </p:nvSpPr>
        <p:spPr>
          <a:xfrm>
            <a:off x="6258258" y="3686862"/>
            <a:ext cx="5547357" cy="111582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19.  Costruire, sulle base delle iniziative esistenti, sistemi di misurazione dell’avanzamento verso lo sviluppo sostenibile.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F02CD9D3-FB0A-4420-B6C2-899E896A6386}"/>
              </a:ext>
            </a:extLst>
          </p:cNvPr>
          <p:cNvSpPr/>
          <p:nvPr/>
        </p:nvSpPr>
        <p:spPr>
          <a:xfrm>
            <a:off x="368968" y="1973026"/>
            <a:ext cx="5573486" cy="32225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>
                <a:solidFill>
                  <a:srgbClr val="FF0000"/>
                </a:solidFill>
              </a:rPr>
              <a:t>Partenariati multilaterali</a:t>
            </a: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23D6B00E-E18A-4D57-A509-661AF795A4C2}"/>
              </a:ext>
            </a:extLst>
          </p:cNvPr>
          <p:cNvSpPr/>
          <p:nvPr/>
        </p:nvSpPr>
        <p:spPr>
          <a:xfrm>
            <a:off x="368967" y="2433159"/>
            <a:ext cx="5556067" cy="111582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16. Migliorare il partenariato globale per lo sviluppo sostenibile, integrato da partenariati multilaterali che mobilitino e condividano le conoscenze.</a:t>
            </a:r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41885BAE-10A9-4B6E-8854-65AC852944AB}"/>
              </a:ext>
            </a:extLst>
          </p:cNvPr>
          <p:cNvSpPr/>
          <p:nvPr/>
        </p:nvSpPr>
        <p:spPr>
          <a:xfrm>
            <a:off x="377677" y="3686863"/>
            <a:ext cx="5556067" cy="11158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17. Incoraggiare e promuovere efficaci partenariati tra soggetti pubblici, pubblico-privati e nella società civile.</a:t>
            </a:r>
          </a:p>
        </p:txBody>
      </p:sp>
    </p:spTree>
    <p:extLst>
      <p:ext uri="{BB962C8B-B14F-4D97-AF65-F5344CB8AC3E}">
        <p14:creationId xmlns:p14="http://schemas.microsoft.com/office/powerpoint/2010/main" val="4237084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2" grpId="0" animBg="1"/>
      <p:bldP spid="13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F900069-FF7C-4258-B651-451FAAB96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0709" y="366078"/>
            <a:ext cx="10583091" cy="1279842"/>
          </a:xfrm>
          <a:solidFill>
            <a:schemeClr val="bg1"/>
          </a:solidFill>
          <a:ln w="28575">
            <a:solidFill>
              <a:schemeClr val="tx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pPr algn="ctr"/>
            <a:r>
              <a:rPr lang="it-IT" sz="3500" b="1" dirty="0">
                <a:latin typeface="Garamond" panose="02020404030301010803" pitchFamily="18" charset="0"/>
                <a:cs typeface="Arial" panose="020B0604020202020204" pitchFamily="34" charset="0"/>
              </a:rPr>
              <a:t>Come può la società crescere economicamente ed in modo «sostenibile» senza distruggere l’ambiente?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2602CCB7-A0AC-43FE-849F-8B6E94C50B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2086" y="2680630"/>
            <a:ext cx="2857899" cy="2757872"/>
          </a:xfrm>
          <a:prstGeom prst="rect">
            <a:avLst/>
          </a:prstGeom>
        </p:spPr>
      </p:pic>
      <p:sp>
        <p:nvSpPr>
          <p:cNvPr id="16" name="Rettangolo 15">
            <a:extLst>
              <a:ext uri="{FF2B5EF4-FFF2-40B4-BE49-F238E27FC236}">
                <a16:creationId xmlns:a16="http://schemas.microsoft.com/office/drawing/2014/main" id="{054ABE23-A25A-4824-B6F6-8B6031668FB4}"/>
              </a:ext>
            </a:extLst>
          </p:cNvPr>
          <p:cNvSpPr/>
          <p:nvPr/>
        </p:nvSpPr>
        <p:spPr>
          <a:xfrm>
            <a:off x="888274" y="2046514"/>
            <a:ext cx="3187337" cy="19703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L’intervento umano deve essere limitato entro le capacità della natura conservandone la sua vitalità.</a:t>
            </a:r>
            <a:endParaRPr lang="it-IT" dirty="0"/>
          </a:p>
        </p:txBody>
      </p:sp>
      <p:sp>
        <p:nvSpPr>
          <p:cNvPr id="24" name="Rettangolo 23">
            <a:extLst>
              <a:ext uri="{FF2B5EF4-FFF2-40B4-BE49-F238E27FC236}">
                <a16:creationId xmlns:a16="http://schemas.microsoft.com/office/drawing/2014/main" id="{477448FF-AC78-4C62-8750-B6F6A682A4A5}"/>
              </a:ext>
            </a:extLst>
          </p:cNvPr>
          <p:cNvSpPr/>
          <p:nvPr/>
        </p:nvSpPr>
        <p:spPr>
          <a:xfrm>
            <a:off x="7959634" y="2046514"/>
            <a:ext cx="3394163" cy="19703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 Il progresso tecnologico per la produzione di beni e servizi deve essere indirizzato all’incremento dell’efficienza piuttosto che all’incremento del flusso </a:t>
            </a:r>
          </a:p>
          <a:p>
            <a:pPr algn="ctr"/>
            <a:r>
              <a:rPr lang="it-IT" dirty="0">
                <a:solidFill>
                  <a:schemeClr val="tx1"/>
                </a:solidFill>
              </a:rPr>
              <a:t>di energia e materie prime.</a:t>
            </a:r>
            <a:endParaRPr lang="it-IT" dirty="0"/>
          </a:p>
        </p:txBody>
      </p:sp>
      <p:sp>
        <p:nvSpPr>
          <p:cNvPr id="26" name="Rettangolo 25">
            <a:extLst>
              <a:ext uri="{FF2B5EF4-FFF2-40B4-BE49-F238E27FC236}">
                <a16:creationId xmlns:a16="http://schemas.microsoft.com/office/drawing/2014/main" id="{08924551-18C1-45DB-AF73-ADB445FE347E}"/>
              </a:ext>
            </a:extLst>
          </p:cNvPr>
          <p:cNvSpPr/>
          <p:nvPr/>
        </p:nvSpPr>
        <p:spPr>
          <a:xfrm>
            <a:off x="888274" y="4635136"/>
            <a:ext cx="3187337" cy="175695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I livelli di prelievo delle risorse non rinnovabili non devono eccedere le loro capacità rigenerative.</a:t>
            </a:r>
            <a:endParaRPr lang="it-IT" dirty="0"/>
          </a:p>
        </p:txBody>
      </p:sp>
      <p:sp>
        <p:nvSpPr>
          <p:cNvPr id="27" name="Rettangolo 26">
            <a:extLst>
              <a:ext uri="{FF2B5EF4-FFF2-40B4-BE49-F238E27FC236}">
                <a16:creationId xmlns:a16="http://schemas.microsoft.com/office/drawing/2014/main" id="{AA2C8015-355D-4B60-AD24-7A115E406AB3}"/>
              </a:ext>
            </a:extLst>
          </p:cNvPr>
          <p:cNvSpPr/>
          <p:nvPr/>
        </p:nvSpPr>
        <p:spPr>
          <a:xfrm>
            <a:off x="7959634" y="4635136"/>
            <a:ext cx="3394163" cy="175695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L’emissione di scarti e rifiuti (solidi, liquidi e gassosi) dovuti al metabolismo dei sistemi sociali non deve eccedere la capacità di assimilazione dei sistemi </a:t>
            </a:r>
          </a:p>
          <a:p>
            <a:pPr algn="ctr"/>
            <a:r>
              <a:rPr lang="it-IT" dirty="0">
                <a:solidFill>
                  <a:schemeClr val="tx1"/>
                </a:solidFill>
              </a:rPr>
              <a:t>naturali.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1999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4" grpId="0" animBg="1"/>
      <p:bldP spid="26" grpId="0" animBg="1"/>
      <p:bldP spid="2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F900069-FF7C-4258-B651-451FAAB96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0709" y="366078"/>
            <a:ext cx="10583091" cy="1279842"/>
          </a:xfrm>
          <a:solidFill>
            <a:schemeClr val="bg1"/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pPr algn="ctr"/>
            <a:r>
              <a:rPr lang="it-IT" sz="3500" b="1" dirty="0">
                <a:latin typeface="Garamond" panose="02020404030301010803" pitchFamily="18" charset="0"/>
                <a:cs typeface="Arial" panose="020B0604020202020204" pitchFamily="34" charset="0"/>
              </a:rPr>
              <a:t>Tappe di sostenibilità negli ultimi decenni</a:t>
            </a:r>
          </a:p>
        </p:txBody>
      </p:sp>
      <p:graphicFrame>
        <p:nvGraphicFramePr>
          <p:cNvPr id="12" name="Diagramma 11">
            <a:extLst>
              <a:ext uri="{FF2B5EF4-FFF2-40B4-BE49-F238E27FC236}">
                <a16:creationId xmlns:a16="http://schemas.microsoft.com/office/drawing/2014/main" id="{E4CA63BB-7B82-4B95-9732-16A3B51567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6988286"/>
              </p:ext>
            </p:extLst>
          </p:nvPr>
        </p:nvGraphicFramePr>
        <p:xfrm>
          <a:off x="296091" y="-558140"/>
          <a:ext cx="11528698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7" name="Gruppo 16">
            <a:extLst>
              <a:ext uri="{FF2B5EF4-FFF2-40B4-BE49-F238E27FC236}">
                <a16:creationId xmlns:a16="http://schemas.microsoft.com/office/drawing/2014/main" id="{970FEBCA-12FA-4E80-80FA-7873A2A65B55}"/>
              </a:ext>
            </a:extLst>
          </p:cNvPr>
          <p:cNvGrpSpPr/>
          <p:nvPr/>
        </p:nvGrpSpPr>
        <p:grpSpPr>
          <a:xfrm>
            <a:off x="2334147" y="4269807"/>
            <a:ext cx="2959188" cy="1186710"/>
            <a:chOff x="7994892" y="2744430"/>
            <a:chExt cx="2959188" cy="1183676"/>
          </a:xfrm>
          <a:solidFill>
            <a:schemeClr val="accent5">
              <a:lumMod val="75000"/>
            </a:schemeClr>
          </a:solidFill>
        </p:grpSpPr>
        <p:sp>
          <p:nvSpPr>
            <p:cNvPr id="18" name="Freccia a gallone 17">
              <a:extLst>
                <a:ext uri="{FF2B5EF4-FFF2-40B4-BE49-F238E27FC236}">
                  <a16:creationId xmlns:a16="http://schemas.microsoft.com/office/drawing/2014/main" id="{32C7F480-0CC1-49BD-A9B7-6971FDE7C6DA}"/>
                </a:ext>
              </a:extLst>
            </p:cNvPr>
            <p:cNvSpPr/>
            <p:nvPr/>
          </p:nvSpPr>
          <p:spPr>
            <a:xfrm>
              <a:off x="7994892" y="2744430"/>
              <a:ext cx="2959188" cy="1183675"/>
            </a:xfrm>
            <a:prstGeom prst="chevron">
              <a:avLst/>
            </a:prstGeom>
            <a:grpFill/>
            <a:ln w="3175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Freccia a gallone 4">
              <a:extLst>
                <a:ext uri="{FF2B5EF4-FFF2-40B4-BE49-F238E27FC236}">
                  <a16:creationId xmlns:a16="http://schemas.microsoft.com/office/drawing/2014/main" id="{F028E643-7F7E-4097-9B9A-B957A2AD650F}"/>
                </a:ext>
              </a:extLst>
            </p:cNvPr>
            <p:cNvSpPr txBox="1"/>
            <p:nvPr/>
          </p:nvSpPr>
          <p:spPr>
            <a:xfrm>
              <a:off x="8586730" y="2744431"/>
              <a:ext cx="1775513" cy="1183675"/>
            </a:xfrm>
            <a:prstGeom prst="rect">
              <a:avLst/>
            </a:prstGeom>
            <a:grpFill/>
            <a:ln w="3175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008" tIns="21336" rIns="21336" bIns="21336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2000" kern="1200" dirty="0">
                  <a:solidFill>
                    <a:schemeClr val="bg1"/>
                  </a:solidFill>
                </a:rPr>
                <a:t>Agenda 2030 per lo Sviluppo sostenibile</a:t>
              </a:r>
            </a:p>
          </p:txBody>
        </p:sp>
      </p:grpSp>
      <p:sp>
        <p:nvSpPr>
          <p:cNvPr id="13" name="Rettangolo 12">
            <a:extLst>
              <a:ext uri="{FF2B5EF4-FFF2-40B4-BE49-F238E27FC236}">
                <a16:creationId xmlns:a16="http://schemas.microsoft.com/office/drawing/2014/main" id="{CD601088-D52C-48DF-B911-1C8E36AB545D}"/>
              </a:ext>
            </a:extLst>
          </p:cNvPr>
          <p:cNvSpPr/>
          <p:nvPr/>
        </p:nvSpPr>
        <p:spPr>
          <a:xfrm>
            <a:off x="5793147" y="3905449"/>
            <a:ext cx="4052236" cy="191542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OBIETTIVO: agire per il futuro del Pianeta</a:t>
            </a:r>
          </a:p>
        </p:txBody>
      </p:sp>
    </p:spTree>
    <p:extLst>
      <p:ext uri="{BB962C8B-B14F-4D97-AF65-F5344CB8AC3E}">
        <p14:creationId xmlns:p14="http://schemas.microsoft.com/office/powerpoint/2010/main" val="72723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F900069-FF7C-4258-B651-451FAAB96EB4}"/>
              </a:ext>
            </a:extLst>
          </p:cNvPr>
          <p:cNvSpPr>
            <a:spLocks noGrp="1"/>
          </p:cNvSpPr>
          <p:nvPr/>
        </p:nvSpPr>
        <p:spPr>
          <a:xfrm>
            <a:off x="888820" y="287959"/>
            <a:ext cx="10389326" cy="951389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dirty="0">
                <a:latin typeface="Garamond" panose="02020404030301010803" pitchFamily="18" charset="0"/>
              </a:rPr>
              <a:t>AGENDA</a:t>
            </a:r>
            <a:r>
              <a:rPr lang="it-IT" dirty="0">
                <a:latin typeface="Arial Black" panose="020B0A04020102020204" pitchFamily="34" charset="0"/>
              </a:rPr>
              <a:t> </a:t>
            </a:r>
            <a:r>
              <a:rPr lang="it-IT" dirty="0">
                <a:latin typeface="Garamond" panose="02020404030301010803" pitchFamily="18" charset="0"/>
              </a:rPr>
              <a:t>2030</a:t>
            </a: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945458A9-386E-4DF3-950A-38AFE6A9041D}"/>
              </a:ext>
            </a:extLst>
          </p:cNvPr>
          <p:cNvSpPr/>
          <p:nvPr/>
        </p:nvSpPr>
        <p:spPr>
          <a:xfrm>
            <a:off x="888820" y="1730827"/>
            <a:ext cx="2795450" cy="339634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L’Agenda 2030 per lo Sviluppo Sostenibile è un programma d’azione sottoscritto il 25 settembre 2015 </a:t>
            </a:r>
          </a:p>
          <a:p>
            <a:pPr algn="ctr"/>
            <a:r>
              <a:rPr lang="it-IT" dirty="0">
                <a:solidFill>
                  <a:schemeClr val="tx1"/>
                </a:solidFill>
              </a:rPr>
              <a:t>dai governi dei 193 Paesi membri delle Nazioni Unite, e approvata dall’Assemblea Generale dell’ONU.</a:t>
            </a:r>
            <a:r>
              <a:rPr lang="it-IT" dirty="0"/>
              <a:t> 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2BF1AEBC-A5E1-45FE-AE3A-4FFB492F81BC}"/>
              </a:ext>
            </a:extLst>
          </p:cNvPr>
          <p:cNvSpPr/>
          <p:nvPr/>
        </p:nvSpPr>
        <p:spPr>
          <a:xfrm>
            <a:off x="8482696" y="1730827"/>
            <a:ext cx="2795450" cy="339634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0" i="0" dirty="0">
                <a:solidFill>
                  <a:srgbClr val="222222"/>
                </a:solidFill>
                <a:effectLst/>
                <a:latin typeface="Roboto"/>
              </a:rPr>
              <a:t> L’Agenda 2030 ingloba 17 Obiettivi per lo Sviluppo Sostenibile in un grande programma d’azione per un totale di 169 ‘target’ o traguardi.</a:t>
            </a:r>
            <a:endParaRPr lang="it-IT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F536BA67-9F20-438E-A24E-9C065EEB2A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6697" y="1491354"/>
            <a:ext cx="4093571" cy="4093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882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92586A4-F443-45F4-B88B-EB6C566CF5D3}"/>
              </a:ext>
            </a:extLst>
          </p:cNvPr>
          <p:cNvSpPr txBox="1">
            <a:spLocks/>
          </p:cNvSpPr>
          <p:nvPr/>
        </p:nvSpPr>
        <p:spPr>
          <a:xfrm>
            <a:off x="804454" y="348661"/>
            <a:ext cx="10583091" cy="80114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b="1" dirty="0" smtClean="0">
                <a:latin typeface="Garamond" panose="02020404030301010803" pitchFamily="18" charset="0"/>
              </a:rPr>
              <a:t>Obiettivi </a:t>
            </a:r>
            <a:endParaRPr lang="it-IT" b="1" dirty="0">
              <a:latin typeface="Garamond" panose="02020404030301010803" pitchFamily="18" charset="0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61EE6617-167F-4E1F-B823-8C38541F0DE6}"/>
              </a:ext>
            </a:extLst>
          </p:cNvPr>
          <p:cNvSpPr/>
          <p:nvPr/>
        </p:nvSpPr>
        <p:spPr>
          <a:xfrm>
            <a:off x="4813359" y="1741502"/>
            <a:ext cx="2694397" cy="26921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Gli obiettivi fissati per lo sviluppo sostenibile coinvolgono tutti i Paesi e le componenti della società.  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424BD642-AB60-49C3-B13E-73CDB2F660BD}"/>
              </a:ext>
            </a:extLst>
          </p:cNvPr>
          <p:cNvSpPr/>
          <p:nvPr/>
        </p:nvSpPr>
        <p:spPr>
          <a:xfrm>
            <a:off x="861300" y="1741502"/>
            <a:ext cx="2694397" cy="26921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I 17 </a:t>
            </a:r>
            <a:r>
              <a:rPr lang="it-IT" dirty="0" smtClean="0">
                <a:solidFill>
                  <a:schemeClr val="tx1"/>
                </a:solidFill>
              </a:rPr>
              <a:t>obiettivi </a:t>
            </a:r>
            <a:r>
              <a:rPr lang="it-IT" dirty="0">
                <a:solidFill>
                  <a:schemeClr val="tx1"/>
                </a:solidFill>
              </a:rPr>
              <a:t>prendono in considerazione le tre dimensioni dello sviluppo sostenibile: economica, sociale ed ecologica e dovranno essere realizzati entro il 2030.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C952FF56-11C2-4CE7-A12D-30086DA78BD2}"/>
              </a:ext>
            </a:extLst>
          </p:cNvPr>
          <p:cNvSpPr/>
          <p:nvPr/>
        </p:nvSpPr>
        <p:spPr>
          <a:xfrm>
            <a:off x="8765418" y="1778543"/>
            <a:ext cx="2694396" cy="26921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/>
              <a:t>Gli </a:t>
            </a:r>
            <a:r>
              <a:rPr lang="it-IT" dirty="0" smtClean="0"/>
              <a:t>obiettivi </a:t>
            </a:r>
            <a:r>
              <a:rPr lang="it-IT" dirty="0"/>
              <a:t>mirano a porre fine alla povertà, a lottare contro l’ineguaglianza, ad affrontare i cambiamenti </a:t>
            </a:r>
            <a:r>
              <a:rPr lang="it-IT" sz="1600" dirty="0"/>
              <a:t>climatici</a:t>
            </a:r>
            <a:r>
              <a:rPr lang="it-IT" dirty="0"/>
              <a:t>, a costruire società pacifiche che rispettino i diritti umani. </a:t>
            </a:r>
          </a:p>
        </p:txBody>
      </p:sp>
    </p:spTree>
    <p:extLst>
      <p:ext uri="{BB962C8B-B14F-4D97-AF65-F5344CB8AC3E}">
        <p14:creationId xmlns:p14="http://schemas.microsoft.com/office/powerpoint/2010/main" val="2745494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70E5FA81-10D9-4107-A881-CDFBCC8337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97699" y="1941447"/>
            <a:ext cx="5718544" cy="2975106"/>
          </a:xfrm>
          <a:prstGeom prst="rect">
            <a:avLst/>
          </a:prstGeom>
        </p:spPr>
      </p:pic>
      <p:sp>
        <p:nvSpPr>
          <p:cNvPr id="4" name="Titolo 1">
            <a:extLst>
              <a:ext uri="{FF2B5EF4-FFF2-40B4-BE49-F238E27FC236}">
                <a16:creationId xmlns:a16="http://schemas.microsoft.com/office/drawing/2014/main" id="{95C1918D-984D-49C9-8B7A-0899C2B44BF5}"/>
              </a:ext>
            </a:extLst>
          </p:cNvPr>
          <p:cNvSpPr txBox="1">
            <a:spLocks/>
          </p:cNvSpPr>
          <p:nvPr/>
        </p:nvSpPr>
        <p:spPr>
          <a:xfrm>
            <a:off x="374904" y="284653"/>
            <a:ext cx="11539728" cy="80114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b="1" dirty="0" smtClean="0">
                <a:latin typeface="Garamond" panose="02020404030301010803" pitchFamily="18" charset="0"/>
              </a:rPr>
              <a:t>Obiettivo 1: Sconfiggere </a:t>
            </a:r>
            <a:r>
              <a:rPr lang="it-IT" b="1" dirty="0">
                <a:latin typeface="Garamond" panose="02020404030301010803" pitchFamily="18" charset="0"/>
              </a:rPr>
              <a:t>la povertà  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E2149C56-26DF-4E39-AB91-52F19D9F7126}"/>
              </a:ext>
            </a:extLst>
          </p:cNvPr>
          <p:cNvSpPr/>
          <p:nvPr/>
        </p:nvSpPr>
        <p:spPr>
          <a:xfrm>
            <a:off x="374904" y="2011218"/>
            <a:ext cx="5550190" cy="8721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1. Entro il 2030, eliminare la povertà estrema per tutte persone in tutto il mondo.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A1636FC5-848C-496A-97E2-52FDFDBB0FBA}"/>
              </a:ext>
            </a:extLst>
          </p:cNvPr>
          <p:cNvSpPr/>
          <p:nvPr/>
        </p:nvSpPr>
        <p:spPr>
          <a:xfrm>
            <a:off x="374904" y="3239846"/>
            <a:ext cx="5568696" cy="9052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 </a:t>
            </a:r>
            <a:r>
              <a:rPr lang="it-IT" dirty="0">
                <a:solidFill>
                  <a:schemeClr val="tx1"/>
                </a:solidFill>
              </a:rPr>
              <a:t>2.</a:t>
            </a:r>
            <a:r>
              <a:rPr lang="it-IT" dirty="0"/>
              <a:t> </a:t>
            </a:r>
            <a:r>
              <a:rPr lang="it-IT" dirty="0">
                <a:solidFill>
                  <a:schemeClr val="tx1"/>
                </a:solidFill>
              </a:rPr>
              <a:t>Entro il 2030, ridurre almeno della metà la percentuale di uomini,  donne e bambini di ogni età che vivono in </a:t>
            </a:r>
            <a:r>
              <a:rPr lang="it-IT" dirty="0" smtClean="0">
                <a:solidFill>
                  <a:schemeClr val="tx1"/>
                </a:solidFill>
              </a:rPr>
              <a:t>povertà.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5D133A0C-2522-4A14-AA33-F7FCF4D83CEF}"/>
              </a:ext>
            </a:extLst>
          </p:cNvPr>
          <p:cNvSpPr/>
          <p:nvPr/>
        </p:nvSpPr>
        <p:spPr>
          <a:xfrm>
            <a:off x="374904" y="4501614"/>
            <a:ext cx="5568696" cy="9052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3. Applicare a livello nazionale sistemi adeguati e misure di protezione sociale per tutti, </a:t>
            </a:r>
            <a:r>
              <a:rPr lang="it-IT" dirty="0" smtClean="0">
                <a:solidFill>
                  <a:schemeClr val="tx1"/>
                </a:solidFill>
              </a:rPr>
              <a:t>ed </a:t>
            </a:r>
            <a:r>
              <a:rPr lang="it-IT" dirty="0">
                <a:solidFill>
                  <a:schemeClr val="tx1"/>
                </a:solidFill>
              </a:rPr>
              <a:t>entro il </a:t>
            </a:r>
          </a:p>
          <a:p>
            <a:pPr algn="ctr"/>
            <a:r>
              <a:rPr lang="it-IT" dirty="0">
                <a:solidFill>
                  <a:schemeClr val="tx1"/>
                </a:solidFill>
              </a:rPr>
              <a:t>2030 raggiungere la copertura dei poveri e dei vulnerabili.</a:t>
            </a: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2D3C75BB-037F-4902-AFB7-F7A9816484A8}"/>
              </a:ext>
            </a:extLst>
          </p:cNvPr>
          <p:cNvSpPr/>
          <p:nvPr/>
        </p:nvSpPr>
        <p:spPr>
          <a:xfrm>
            <a:off x="6345936" y="1994170"/>
            <a:ext cx="5550190" cy="9052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dirty="0" smtClean="0">
                <a:solidFill>
                  <a:schemeClr val="tx1"/>
                </a:solidFill>
              </a:rPr>
              <a:t>4.  </a:t>
            </a:r>
            <a:r>
              <a:rPr lang="it-IT" dirty="0">
                <a:solidFill>
                  <a:schemeClr val="tx1"/>
                </a:solidFill>
              </a:rPr>
              <a:t>Assicurare che tutti gli uomini e le donne, in </a:t>
            </a:r>
          </a:p>
          <a:p>
            <a:pPr algn="ctr"/>
            <a:r>
              <a:rPr lang="it-IT" dirty="0">
                <a:solidFill>
                  <a:schemeClr val="tx1"/>
                </a:solidFill>
              </a:rPr>
              <a:t>particolare i poveri e i vulnerabili, abbiano uguali diritti riguardo alle risorse economiche. </a:t>
            </a: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B02FDB8C-F618-4FE9-9BC5-38B1898DB81D}"/>
              </a:ext>
            </a:extLst>
          </p:cNvPr>
          <p:cNvSpPr/>
          <p:nvPr/>
        </p:nvSpPr>
        <p:spPr>
          <a:xfrm>
            <a:off x="6345936" y="3239846"/>
            <a:ext cx="5568696" cy="9052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5. </a:t>
            </a:r>
            <a:r>
              <a:rPr lang="it-IT" dirty="0">
                <a:solidFill>
                  <a:schemeClr val="tx1"/>
                </a:solidFill>
              </a:rPr>
              <a:t>Creare solidi quadri di riferimento politici a livello nazionale, regionale e internazionale.</a:t>
            </a:r>
            <a:endParaRPr lang="it-IT" dirty="0"/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B90A4D24-1228-4DA9-83FC-8A4B89A48205}"/>
              </a:ext>
            </a:extLst>
          </p:cNvPr>
          <p:cNvSpPr/>
          <p:nvPr/>
        </p:nvSpPr>
        <p:spPr>
          <a:xfrm>
            <a:off x="6345936" y="4501614"/>
            <a:ext cx="5568696" cy="9052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6. </a:t>
            </a:r>
            <a:r>
              <a:rPr lang="it-IT" dirty="0">
                <a:solidFill>
                  <a:schemeClr val="tx1"/>
                </a:solidFill>
              </a:rPr>
              <a:t>Ridurre l’ esposizione e vulnerabilità ad </a:t>
            </a:r>
          </a:p>
          <a:p>
            <a:pPr algn="ctr"/>
            <a:r>
              <a:rPr lang="it-IT" dirty="0">
                <a:solidFill>
                  <a:schemeClr val="tx1"/>
                </a:solidFill>
              </a:rPr>
              <a:t>eventi estremi legati al clima e ad altri shock e disastri economici, sociali e ambientali.</a:t>
            </a:r>
          </a:p>
        </p:txBody>
      </p:sp>
      <p:pic>
        <p:nvPicPr>
          <p:cNvPr id="14" name="Elemento grafico 13" descr="Monete">
            <a:extLst>
              <a:ext uri="{FF2B5EF4-FFF2-40B4-BE49-F238E27FC236}">
                <a16:creationId xmlns:a16="http://schemas.microsoft.com/office/drawing/2014/main" id="{AA0030B9-B59B-4F6D-8F4E-41A837F0E15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10576899" y="284653"/>
            <a:ext cx="846667" cy="801146"/>
          </a:xfrm>
          <a:prstGeom prst="rect">
            <a:avLst/>
          </a:prstGeom>
        </p:spPr>
      </p:pic>
      <p:pic>
        <p:nvPicPr>
          <p:cNvPr id="16" name="Elemento grafico 15" descr="Soldi">
            <a:extLst>
              <a:ext uri="{FF2B5EF4-FFF2-40B4-BE49-F238E27FC236}">
                <a16:creationId xmlns:a16="http://schemas.microsoft.com/office/drawing/2014/main" id="{E3511403-0336-4D49-AEE8-78802FC854D3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768434" y="17139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013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9" grpId="0" animBg="1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FF81C3B-38B1-42FB-BAEE-CC84D94D7361}"/>
              </a:ext>
            </a:extLst>
          </p:cNvPr>
          <p:cNvSpPr txBox="1">
            <a:spLocks/>
          </p:cNvSpPr>
          <p:nvPr/>
        </p:nvSpPr>
        <p:spPr>
          <a:xfrm>
            <a:off x="326136" y="390532"/>
            <a:ext cx="11539728" cy="80114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b="1" dirty="0" smtClean="0">
                <a:latin typeface="Garamond" panose="02020404030301010803" pitchFamily="18" charset="0"/>
              </a:rPr>
              <a:t>Obiettivo </a:t>
            </a:r>
            <a:r>
              <a:rPr lang="it-IT" b="1" dirty="0">
                <a:latin typeface="Garamond" panose="02020404030301010803" pitchFamily="18" charset="0"/>
              </a:rPr>
              <a:t>2: Sconfiggere la fame  </a:t>
            </a: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7CFD465C-F32D-4F69-9C0C-ACE1CC31FDD5}"/>
              </a:ext>
            </a:extLst>
          </p:cNvPr>
          <p:cNvSpPr/>
          <p:nvPr/>
        </p:nvSpPr>
        <p:spPr>
          <a:xfrm>
            <a:off x="374900" y="1542187"/>
            <a:ext cx="5529507" cy="10972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1.  Eliminare la fame e assicurare l'accesso a un’alimentazione sicura, nutriente e sufficiente per tutto l'anno.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B1428AFB-0108-49C6-9F2E-31668D052C0A}"/>
              </a:ext>
            </a:extLst>
          </p:cNvPr>
          <p:cNvSpPr/>
          <p:nvPr/>
        </p:nvSpPr>
        <p:spPr>
          <a:xfrm>
            <a:off x="374900" y="2824139"/>
            <a:ext cx="5529507" cy="10972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2. Eliminare tutte le forme di malnutrizione  e </a:t>
            </a:r>
          </a:p>
          <a:p>
            <a:pPr algn="ctr"/>
            <a:r>
              <a:rPr lang="it-IT" dirty="0">
                <a:solidFill>
                  <a:schemeClr val="tx1"/>
                </a:solidFill>
              </a:rPr>
              <a:t>soddisfare le esigenze nutrizionali. 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B47586DF-7B45-4AD1-B418-6ACABF18F8AC}"/>
              </a:ext>
            </a:extLst>
          </p:cNvPr>
          <p:cNvSpPr/>
          <p:nvPr/>
        </p:nvSpPr>
        <p:spPr>
          <a:xfrm>
            <a:off x="374902" y="4106091"/>
            <a:ext cx="5529507" cy="10972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  3. Raddoppiare la produttività agricola anche attraverso l’accesso sicuro e giusto alla terra.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0C7DE87A-2440-4DE0-8EAE-EEC453369434}"/>
              </a:ext>
            </a:extLst>
          </p:cNvPr>
          <p:cNvSpPr/>
          <p:nvPr/>
        </p:nvSpPr>
        <p:spPr>
          <a:xfrm>
            <a:off x="6385123" y="2824139"/>
            <a:ext cx="5529507" cy="10972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6.  Correggere le restrizioni commerciali e distorsioni nei mercati  agricoli mondiali.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48DA096E-8D72-4B40-8C8E-ACD8F039A12B}"/>
              </a:ext>
            </a:extLst>
          </p:cNvPr>
          <p:cNvSpPr/>
          <p:nvPr/>
        </p:nvSpPr>
        <p:spPr>
          <a:xfrm>
            <a:off x="6385123" y="1542187"/>
            <a:ext cx="5529507" cy="10972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5.  Aumentare gli investimenti anche attraverso una cooperazione internazionale rafforzata al fine di migliorare la capacità produttiva agricola.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219108D3-7A17-41E2-81BC-2646870AC0BA}"/>
              </a:ext>
            </a:extLst>
          </p:cNvPr>
          <p:cNvSpPr/>
          <p:nvPr/>
        </p:nvSpPr>
        <p:spPr>
          <a:xfrm>
            <a:off x="6385125" y="4106091"/>
            <a:ext cx="5529507" cy="10972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 </a:t>
            </a:r>
            <a:r>
              <a:rPr lang="it-IT" dirty="0">
                <a:solidFill>
                  <a:schemeClr val="tx1"/>
                </a:solidFill>
              </a:rPr>
              <a:t>7.  Assicurare la diversità genetica di semi, piante coltivate e animali da allevamento e domestici.</a:t>
            </a: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C2F5DAB9-D2BA-4FE3-8538-6DF3C1706D9D}"/>
              </a:ext>
            </a:extLst>
          </p:cNvPr>
          <p:cNvSpPr/>
          <p:nvPr/>
        </p:nvSpPr>
        <p:spPr>
          <a:xfrm>
            <a:off x="374902" y="5389023"/>
            <a:ext cx="5529507" cy="10972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4. Garantire sistemi di produzione alimentare sostenibili e applicare pratiche agricole resilienti che rafforzino la capacità di adattamento ai cambiamenti climatici.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5731541B-B9EF-4398-AFFD-D5412227DF16}"/>
              </a:ext>
            </a:extLst>
          </p:cNvPr>
          <p:cNvSpPr/>
          <p:nvPr/>
        </p:nvSpPr>
        <p:spPr>
          <a:xfrm>
            <a:off x="6385125" y="5389023"/>
            <a:ext cx="5529507" cy="10972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8.  Adottare misure per garantire funzionamento dei mercati delle materie prime alimentari e dei loro derivati e facilitare l'accesso tempestivo alle informazioni di mercato, anche per quanto riguarda le riserve di cibo.</a:t>
            </a:r>
          </a:p>
        </p:txBody>
      </p:sp>
      <p:pic>
        <p:nvPicPr>
          <p:cNvPr id="15" name="Elemento grafico 14" descr="Forchetta">
            <a:extLst>
              <a:ext uri="{FF2B5EF4-FFF2-40B4-BE49-F238E27FC236}">
                <a16:creationId xmlns:a16="http://schemas.microsoft.com/office/drawing/2014/main" id="{ED39F3C7-7FA4-4953-BFBF-AA482949072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0379329" y="470570"/>
            <a:ext cx="641068" cy="641068"/>
          </a:xfrm>
          <a:prstGeom prst="rect">
            <a:avLst/>
          </a:prstGeom>
        </p:spPr>
      </p:pic>
      <p:pic>
        <p:nvPicPr>
          <p:cNvPr id="17" name="Elemento grafico 16" descr="Coltello">
            <a:extLst>
              <a:ext uri="{FF2B5EF4-FFF2-40B4-BE49-F238E27FC236}">
                <a16:creationId xmlns:a16="http://schemas.microsoft.com/office/drawing/2014/main" id="{758F8788-2097-4702-966E-F43590E54DD7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10962330" y="470571"/>
            <a:ext cx="641067" cy="641067"/>
          </a:xfrm>
          <a:prstGeom prst="rect">
            <a:avLst/>
          </a:prstGeom>
        </p:spPr>
      </p:pic>
      <p:pic>
        <p:nvPicPr>
          <p:cNvPr id="19" name="Elemento grafico 18" descr="Coscia di pollo">
            <a:extLst>
              <a:ext uri="{FF2B5EF4-FFF2-40B4-BE49-F238E27FC236}">
                <a16:creationId xmlns:a16="http://schemas.microsoft.com/office/drawing/2014/main" id="{C8358FC2-3843-46D7-A044-72EAB39EF962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1071202" y="470569"/>
            <a:ext cx="641069" cy="641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863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D5AC46A-2759-4708-8660-24CD2FE68EE6}"/>
              </a:ext>
            </a:extLst>
          </p:cNvPr>
          <p:cNvSpPr txBox="1">
            <a:spLocks/>
          </p:cNvSpPr>
          <p:nvPr/>
        </p:nvSpPr>
        <p:spPr>
          <a:xfrm>
            <a:off x="374900" y="212663"/>
            <a:ext cx="11161101" cy="80114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b="1" dirty="0" smtClean="0">
                <a:latin typeface="Garamond" panose="02020404030301010803" pitchFamily="18" charset="0"/>
              </a:rPr>
              <a:t>Obiettivo </a:t>
            </a:r>
            <a:r>
              <a:rPr lang="it-IT" b="1" dirty="0">
                <a:latin typeface="Garamond" panose="02020404030301010803" pitchFamily="18" charset="0"/>
              </a:rPr>
              <a:t>3: Salute e benessere  </a:t>
            </a:r>
          </a:p>
        </p:txBody>
      </p:sp>
      <p:pic>
        <p:nvPicPr>
          <p:cNvPr id="4" name="Elemento grafico 3" descr="Elettrocardiogramma">
            <a:extLst>
              <a:ext uri="{FF2B5EF4-FFF2-40B4-BE49-F238E27FC236}">
                <a16:creationId xmlns:a16="http://schemas.microsoft.com/office/drawing/2014/main" id="{870A5029-2D9B-43E8-9201-974A97937BED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0083799" y="156036"/>
            <a:ext cx="914400" cy="914400"/>
          </a:xfrm>
          <a:prstGeom prst="rect">
            <a:avLst/>
          </a:prstGeom>
        </p:spPr>
      </p:pic>
      <p:pic>
        <p:nvPicPr>
          <p:cNvPr id="6" name="Elemento grafico 5" descr="Cuore con pulsazioni">
            <a:extLst>
              <a:ext uri="{FF2B5EF4-FFF2-40B4-BE49-F238E27FC236}">
                <a16:creationId xmlns:a16="http://schemas.microsoft.com/office/drawing/2014/main" id="{C5DB9874-96EF-4299-96DB-9C82DBF3E756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880533" y="212663"/>
            <a:ext cx="801146" cy="801146"/>
          </a:xfrm>
          <a:prstGeom prst="rect">
            <a:avLst/>
          </a:prstGeom>
        </p:spPr>
      </p:pic>
      <p:sp>
        <p:nvSpPr>
          <p:cNvPr id="7" name="Rettangolo 6">
            <a:extLst>
              <a:ext uri="{FF2B5EF4-FFF2-40B4-BE49-F238E27FC236}">
                <a16:creationId xmlns:a16="http://schemas.microsoft.com/office/drawing/2014/main" id="{889945B7-F976-464E-8ADE-B7690FEF0A8A}"/>
              </a:ext>
            </a:extLst>
          </p:cNvPr>
          <p:cNvSpPr/>
          <p:nvPr/>
        </p:nvSpPr>
        <p:spPr>
          <a:xfrm>
            <a:off x="374897" y="1215599"/>
            <a:ext cx="5240867" cy="8011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1.  Ridurre il tasso di mortalità materna globale. 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782E15C3-F90A-41E4-BA14-A66F6E8AB8AE}"/>
              </a:ext>
            </a:extLst>
          </p:cNvPr>
          <p:cNvSpPr/>
          <p:nvPr/>
        </p:nvSpPr>
        <p:spPr>
          <a:xfrm>
            <a:off x="374896" y="2137109"/>
            <a:ext cx="5240867" cy="8011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 </a:t>
            </a:r>
            <a:r>
              <a:rPr lang="it-IT" dirty="0">
                <a:solidFill>
                  <a:schemeClr val="tx1"/>
                </a:solidFill>
              </a:rPr>
              <a:t>2.  Mettere fine alle morti evitabili di neonati e bambini sotto i 5 anni di età, con l'obiettivo per tutti i paesi di ridurre la mortalità neonatale.  </a:t>
            </a: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4F3B1DCA-7507-4E88-BFD9-5601C4D3492B}"/>
              </a:ext>
            </a:extLst>
          </p:cNvPr>
          <p:cNvSpPr/>
          <p:nvPr/>
        </p:nvSpPr>
        <p:spPr>
          <a:xfrm>
            <a:off x="6295131" y="1215599"/>
            <a:ext cx="5240867" cy="8011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7. Garantire l'accesso universale ai servizi di assistenza sanitaria.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E4E5D29A-7040-4FA9-86C8-BBA8DEF12415}"/>
              </a:ext>
            </a:extLst>
          </p:cNvPr>
          <p:cNvSpPr/>
          <p:nvPr/>
        </p:nvSpPr>
        <p:spPr>
          <a:xfrm>
            <a:off x="374896" y="3055585"/>
            <a:ext cx="5240867" cy="8011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3.  Porre fine alle epidemie di AIDS, , malaria e malattie tropicali trascurate e combattere l'epatite, le malattie legate all’acqua e altre malattie trasmissibili.</a:t>
            </a: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B59FA829-69E7-452C-9B24-CC5B13620CA2}"/>
              </a:ext>
            </a:extLst>
          </p:cNvPr>
          <p:cNvSpPr/>
          <p:nvPr/>
        </p:nvSpPr>
        <p:spPr>
          <a:xfrm>
            <a:off x="374896" y="5816035"/>
            <a:ext cx="5240867" cy="8011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 6. Dimezzare il numero di decessi a livello mondiale e le lesioni da incidenti. 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9152FC96-777E-4E9A-BAE7-B29A7A5781CA}"/>
              </a:ext>
            </a:extLst>
          </p:cNvPr>
          <p:cNvSpPr/>
          <p:nvPr/>
        </p:nvSpPr>
        <p:spPr>
          <a:xfrm>
            <a:off x="374896" y="4895885"/>
            <a:ext cx="5240867" cy="8011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5. Rafforzare la prevenzione e il trattamento di abuso di sostanze.</a:t>
            </a: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6745E5FC-5516-4585-870F-14F1844B186C}"/>
              </a:ext>
            </a:extLst>
          </p:cNvPr>
          <p:cNvSpPr/>
          <p:nvPr/>
        </p:nvSpPr>
        <p:spPr>
          <a:xfrm>
            <a:off x="6295129" y="3969412"/>
            <a:ext cx="5240867" cy="8011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10. Sostenere la ricerca e lo sviluppo di vaccini e farmaci per le malattie </a:t>
            </a:r>
          </a:p>
          <a:p>
            <a:pPr algn="ctr"/>
            <a:r>
              <a:rPr lang="it-IT" dirty="0">
                <a:solidFill>
                  <a:schemeClr val="tx1"/>
                </a:solidFill>
              </a:rPr>
              <a:t>trasmissibili e non trasmissibili.</a:t>
            </a:r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DE273C29-31D8-4BB2-A7DC-B8F3B7137230}"/>
              </a:ext>
            </a:extLst>
          </p:cNvPr>
          <p:cNvSpPr/>
          <p:nvPr/>
        </p:nvSpPr>
        <p:spPr>
          <a:xfrm>
            <a:off x="6295128" y="3055585"/>
            <a:ext cx="5240867" cy="8011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9. Ridurre sostanzialmente il numero di decessi e malattie da sostanze chimiche e da inquinamento e contaminazione di aria, acqua e suolo.</a:t>
            </a:r>
            <a:r>
              <a:rPr lang="it-IT" dirty="0"/>
              <a:t>.</a:t>
            </a:r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276E930C-E835-4743-8C13-89B722533320}"/>
              </a:ext>
            </a:extLst>
          </p:cNvPr>
          <p:cNvSpPr/>
          <p:nvPr/>
        </p:nvSpPr>
        <p:spPr>
          <a:xfrm>
            <a:off x="6295131" y="2131806"/>
            <a:ext cx="5240867" cy="8011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8.  Conseguire una copertura sanitaria universale.</a:t>
            </a:r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F7D8B19B-56E3-40D9-B23F-E55B291E6B14}"/>
              </a:ext>
            </a:extLst>
          </p:cNvPr>
          <p:cNvSpPr/>
          <p:nvPr/>
        </p:nvSpPr>
        <p:spPr>
          <a:xfrm>
            <a:off x="374896" y="3975735"/>
            <a:ext cx="5240867" cy="8011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4. Ridurre di un terzo la mortalità prematura da malattie non trasmissibili attraverso la cura e promuovere la salute mentale e il benessere.</a:t>
            </a:r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5DAE4D88-157D-4977-9744-8542C7D4F1DC}"/>
              </a:ext>
            </a:extLst>
          </p:cNvPr>
          <p:cNvSpPr/>
          <p:nvPr/>
        </p:nvSpPr>
        <p:spPr>
          <a:xfrm>
            <a:off x="6295128" y="4902208"/>
            <a:ext cx="5240867" cy="8011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11. Aumentare sostanzialmente il finanziamento della sanità e il reclutamento, lo sviluppo, il mantenimento del personale sanitario.</a:t>
            </a:r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6BAE73C8-CB6E-465F-B2D9-820170E3753B}"/>
              </a:ext>
            </a:extLst>
          </p:cNvPr>
          <p:cNvSpPr/>
          <p:nvPr/>
        </p:nvSpPr>
        <p:spPr>
          <a:xfrm>
            <a:off x="6295128" y="5816035"/>
            <a:ext cx="5240867" cy="8011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12. Rafforzare la capacità di tutti i paesi, in particolare i paesi in via di sviluppo.</a:t>
            </a:r>
          </a:p>
        </p:txBody>
      </p:sp>
    </p:spTree>
    <p:extLst>
      <p:ext uri="{BB962C8B-B14F-4D97-AF65-F5344CB8AC3E}">
        <p14:creationId xmlns:p14="http://schemas.microsoft.com/office/powerpoint/2010/main" val="1350890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 animBg="1"/>
      <p:bldP spid="19" grpId="0" animBg="1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1049</TotalTime>
  <Words>3635</Words>
  <Application>Microsoft Office PowerPoint</Application>
  <PresentationFormat>Widescreen</PresentationFormat>
  <Paragraphs>253</Paragraphs>
  <Slides>25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25</vt:i4>
      </vt:variant>
    </vt:vector>
  </HeadingPairs>
  <TitlesOfParts>
    <vt:vector size="33" baseType="lpstr">
      <vt:lpstr>Algerian</vt:lpstr>
      <vt:lpstr>Arial</vt:lpstr>
      <vt:lpstr>Arial Black</vt:lpstr>
      <vt:lpstr>Calibri</vt:lpstr>
      <vt:lpstr>Calibri Light</vt:lpstr>
      <vt:lpstr>Garamond</vt:lpstr>
      <vt:lpstr>Roboto</vt:lpstr>
      <vt:lpstr>Tema di Office</vt:lpstr>
      <vt:lpstr>Agenda 2030 PER LO SVILUPPO SOSTENIBILE </vt:lpstr>
      <vt:lpstr>Sviluppo sostenibile</vt:lpstr>
      <vt:lpstr>Come può la società crescere economicamente ed in modo «sostenibile» senza distruggere l’ambiente?</vt:lpstr>
      <vt:lpstr>Tappe di sostenibilità negli ultimi decenni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Agenda 2030</dc:title>
  <dc:creator>Alessia Muscolini</dc:creator>
  <cp:lastModifiedBy>Utente Windows</cp:lastModifiedBy>
  <cp:revision>170</cp:revision>
  <dcterms:created xsi:type="dcterms:W3CDTF">2020-12-29T15:58:39Z</dcterms:created>
  <dcterms:modified xsi:type="dcterms:W3CDTF">2021-01-31T16:45:40Z</dcterms:modified>
</cp:coreProperties>
</file>