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3" r:id="rId2"/>
    <p:sldId id="256" r:id="rId3"/>
    <p:sldId id="257" r:id="rId4"/>
    <p:sldId id="303" r:id="rId5"/>
    <p:sldId id="261" r:id="rId6"/>
    <p:sldId id="271" r:id="rId7"/>
    <p:sldId id="258" r:id="rId8"/>
    <p:sldId id="276" r:id="rId9"/>
    <p:sldId id="272" r:id="rId10"/>
    <p:sldId id="314" r:id="rId11"/>
    <p:sldId id="262" r:id="rId12"/>
    <p:sldId id="259" r:id="rId13"/>
    <p:sldId id="266" r:id="rId14"/>
    <p:sldId id="260" r:id="rId15"/>
    <p:sldId id="315" r:id="rId16"/>
    <p:sldId id="310" r:id="rId17"/>
    <p:sldId id="305" r:id="rId18"/>
    <p:sldId id="306" r:id="rId19"/>
    <p:sldId id="264" r:id="rId20"/>
    <p:sldId id="290" r:id="rId21"/>
    <p:sldId id="295" r:id="rId22"/>
    <p:sldId id="263" r:id="rId23"/>
    <p:sldId id="273" r:id="rId24"/>
    <p:sldId id="274" r:id="rId25"/>
    <p:sldId id="313" r:id="rId26"/>
    <p:sldId id="275" r:id="rId27"/>
    <p:sldId id="316" r:id="rId28"/>
    <p:sldId id="279" r:id="rId29"/>
    <p:sldId id="277" r:id="rId30"/>
    <p:sldId id="317" r:id="rId31"/>
    <p:sldId id="280" r:id="rId32"/>
    <p:sldId id="270" r:id="rId33"/>
    <p:sldId id="288" r:id="rId34"/>
    <p:sldId id="312" r:id="rId35"/>
    <p:sldId id="311" r:id="rId36"/>
    <p:sldId id="292" r:id="rId37"/>
    <p:sldId id="293" r:id="rId38"/>
    <p:sldId id="289" r:id="rId39"/>
    <p:sldId id="269" r:id="rId40"/>
    <p:sldId id="294" r:id="rId41"/>
    <p:sldId id="318" r:id="rId42"/>
    <p:sldId id="278" r:id="rId43"/>
    <p:sldId id="284" r:id="rId44"/>
    <p:sldId id="281" r:id="rId45"/>
    <p:sldId id="285" r:id="rId46"/>
    <p:sldId id="282" r:id="rId47"/>
    <p:sldId id="286" r:id="rId48"/>
    <p:sldId id="287" r:id="rId49"/>
    <p:sldId id="291" r:id="rId50"/>
    <p:sldId id="297" r:id="rId51"/>
    <p:sldId id="299" r:id="rId52"/>
    <p:sldId id="300" r:id="rId53"/>
    <p:sldId id="301" r:id="rId54"/>
    <p:sldId id="302" r:id="rId55"/>
    <p:sldId id="319" r:id="rId56"/>
    <p:sldId id="320" r:id="rId57"/>
    <p:sldId id="321" r:id="rId58"/>
    <p:sldId id="322" r:id="rId5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86" d="100"/>
          <a:sy n="86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2737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9172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8448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0150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4321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238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7730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565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5699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6841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2576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11EC1-BB29-4B59-AAC2-768EACF4E84E}" type="datetimeFigureOut">
              <a:rPr lang="it-IT" smtClean="0"/>
              <a:t>29/01/2021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F6754-23F8-423C-904A-C71111F077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3811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55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g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3B0F299F-8D6D-4A7B-9908-D36281A168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91440" y="0"/>
            <a:ext cx="1228344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8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98" y="385273"/>
            <a:ext cx="8116604" cy="6087453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4C78090-85CB-4D68-8234-FF656AD88F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0"/>
          <a:stretch/>
        </p:blipFill>
        <p:spPr>
          <a:xfrm rot="5400000">
            <a:off x="10287686" y="973985"/>
            <a:ext cx="2116701" cy="137952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4FBF97A-DFD4-44BB-9DD7-996B4E99EF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0" t="47672"/>
          <a:stretch/>
        </p:blipFill>
        <p:spPr>
          <a:xfrm rot="16200000">
            <a:off x="-168314" y="4880991"/>
            <a:ext cx="2205526" cy="97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02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974BE42-6DF0-45DC-81F6-33B340315C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91440" y="0"/>
            <a:ext cx="1228344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010508" y="234462"/>
            <a:ext cx="6688015" cy="1325563"/>
          </a:xfrm>
        </p:spPr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…Abbiamo letto le pagine 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349" y="1690688"/>
            <a:ext cx="4586931" cy="49328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7241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C2DFD422-C27B-45FE-8A94-AA4904287F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91440" y="0"/>
            <a:ext cx="1228344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..quelle  pagine che ci hanno commosso 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09" y="1706685"/>
            <a:ext cx="5681356" cy="4786190"/>
          </a:xfrm>
          <a:prstGeom prst="roundRect">
            <a:avLst>
              <a:gd name="adj" fmla="val 11111"/>
            </a:avLst>
          </a:prstGeom>
          <a:ln w="190500" cap="rnd">
            <a:solidFill>
              <a:srgbClr val="C000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26651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9493" y="306510"/>
            <a:ext cx="8364415" cy="1325563"/>
          </a:xfrm>
        </p:spPr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..abbiamo pensato alla sofferenza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30" y="1431007"/>
            <a:ext cx="6546769" cy="4910077"/>
          </a:xfrm>
          <a:prstGeom prst="roundRect">
            <a:avLst>
              <a:gd name="adj" fmla="val 11111"/>
            </a:avLst>
          </a:prstGeom>
          <a:ln w="190500" cap="rnd">
            <a:solidFill>
              <a:srgbClr val="C000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5009AB0-9841-4405-B3E1-CA402CF440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66"/>
          <a:stretch/>
        </p:blipFill>
        <p:spPr>
          <a:xfrm rot="5400000">
            <a:off x="7393177" y="2216425"/>
            <a:ext cx="5801821" cy="348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59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000">
        <p15:prstTrans prst="wind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371492" cy="1325563"/>
          </a:xfrm>
        </p:spPr>
        <p:txBody>
          <a:bodyPr/>
          <a:lstStyle/>
          <a:p>
            <a:r>
              <a:rPr lang="it-IT" b="1" dirty="0">
                <a:solidFill>
                  <a:srgbClr val="FF0000"/>
                </a:solidFill>
              </a:rPr>
              <a:t>..ma la speranza ha vinto!!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5F91B079-5445-49FD-A417-C39362C39F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5625"/>
            <a:ext cx="2513134" cy="177714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1670234-42D3-4498-B3DF-87F63C19AF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695" y="4494274"/>
            <a:ext cx="2826305" cy="1998601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71CA095-7C65-4835-9AEF-D5AAADD060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420" y="365125"/>
            <a:ext cx="1435559" cy="101514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DDEFEA46-6DE8-4621-A8B4-76F8F1B702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29" y="4731055"/>
            <a:ext cx="2681592" cy="1896268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6627D08C-9C84-4926-8B42-4A1AC4A7D4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72" y="294115"/>
            <a:ext cx="1037684" cy="733791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2250B733-A4F4-414B-932C-96932C8131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279" y="2364467"/>
            <a:ext cx="1751135" cy="123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229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000">
        <p15:prstTrans prst="wind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2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7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BD2E631B-963D-405E-B6DE-7409B704F9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Segnaposto contenuto 3">
            <a:extLst>
              <a:ext uri="{FF2B5EF4-FFF2-40B4-BE49-F238E27FC236}">
                <a16:creationId xmlns:a16="http://schemas.microsoft.com/office/drawing/2014/main" id="{038E2B56-0D96-4461-8635-5B21B13DBD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593" y="1270673"/>
            <a:ext cx="4067402" cy="5423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64871796-5C55-4E8A-B64F-ACA68ECE7F47}"/>
              </a:ext>
            </a:extLst>
          </p:cNvPr>
          <p:cNvSpPr txBox="1">
            <a:spLocks/>
          </p:cNvSpPr>
          <p:nvPr/>
        </p:nvSpPr>
        <p:spPr>
          <a:xfrm>
            <a:off x="1553308" y="481807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>
                <a:solidFill>
                  <a:srgbClr val="FF0000"/>
                </a:solidFill>
              </a:rPr>
              <a:t>Abbiamo immaginato le  loro valigie  </a:t>
            </a:r>
          </a:p>
        </p:txBody>
      </p:sp>
    </p:spTree>
    <p:extLst>
      <p:ext uri="{BB962C8B-B14F-4D97-AF65-F5344CB8AC3E}">
        <p14:creationId xmlns:p14="http://schemas.microsoft.com/office/powerpoint/2010/main" val="152440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D00C927-4ACB-4712-AE19-5D8292D298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7A2D0E6-20B9-4022-8DA8-569EF74AE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0169" y="33154"/>
            <a:ext cx="5902569" cy="1325563"/>
          </a:xfrm>
        </p:spPr>
        <p:txBody>
          <a:bodyPr/>
          <a:lstStyle/>
          <a:p>
            <a:r>
              <a:rPr lang="it-IT" b="1" dirty="0">
                <a:solidFill>
                  <a:srgbClr val="FF0000"/>
                </a:solidFill>
              </a:rPr>
              <a:t>..e le abbiamo costruite..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3F6879E1-C45C-4D48-8161-277F5BAC59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981" y="1262916"/>
            <a:ext cx="5184775" cy="51847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2550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CB6746D-0D1A-4A44-88A9-752EE4A653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-14900"/>
            <a:ext cx="1219200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1A90DFC-6561-4871-AB91-7D4497E4F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031" y="1256627"/>
            <a:ext cx="2854569" cy="1325563"/>
          </a:xfrm>
        </p:spPr>
        <p:txBody>
          <a:bodyPr>
            <a:normAutofit/>
          </a:bodyPr>
          <a:lstStyle/>
          <a:p>
            <a:r>
              <a:rPr lang="it-IT" sz="6000" b="1" dirty="0">
                <a:solidFill>
                  <a:srgbClr val="FF0000"/>
                </a:solidFill>
              </a:rPr>
              <a:t>tante…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7C7B2A83-9A85-4964-ADF7-98AFACAEFB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408" y="420443"/>
            <a:ext cx="6017113" cy="6017113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1731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1326C2A6-3AF4-4062-9556-F59FBA0B62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-14900"/>
            <a:ext cx="1219200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7D2AF9B6-DD3B-4181-A199-5FC1FA4AA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678" y="1574311"/>
            <a:ext cx="3511062" cy="1325563"/>
          </a:xfrm>
        </p:spPr>
        <p:txBody>
          <a:bodyPr/>
          <a:lstStyle/>
          <a:p>
            <a:r>
              <a:rPr lang="it-IT" sz="5400" b="1" dirty="0">
                <a:solidFill>
                  <a:srgbClr val="FF0000"/>
                </a:solidFill>
              </a:rPr>
              <a:t>Tantissime</a:t>
            </a:r>
            <a:r>
              <a:rPr lang="it-IT" dirty="0">
                <a:solidFill>
                  <a:srgbClr val="FF0000"/>
                </a:solidFill>
              </a:rPr>
              <a:t>…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1883EABC-C1DE-46FC-A22A-B06DCA2F9F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251" y="526226"/>
            <a:ext cx="5805548" cy="580554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7936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907CFB3B-F8E4-402A-8ACE-348630E8B8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-14900"/>
            <a:ext cx="12192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5831" y="1467095"/>
            <a:ext cx="3576107" cy="1325563"/>
          </a:xfrm>
        </p:spPr>
        <p:txBody>
          <a:bodyPr>
            <a:normAutofit/>
          </a:bodyPr>
          <a:lstStyle/>
          <a:p>
            <a:r>
              <a:rPr lang="it-IT" sz="6000" b="1" dirty="0">
                <a:solidFill>
                  <a:srgbClr val="FF0000"/>
                </a:solidFill>
              </a:rPr>
              <a:t>..colorate 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261" y="755099"/>
            <a:ext cx="7449447" cy="558708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5847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407041" y="1225000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it-IT" dirty="0"/>
            </a:br>
            <a:r>
              <a:rPr lang="it-IT" sz="7300" b="1" dirty="0">
                <a:solidFill>
                  <a:srgbClr val="C00000"/>
                </a:solidFill>
              </a:rPr>
              <a:t>SCUOLA PRIMARIA </a:t>
            </a:r>
            <a:br>
              <a:rPr lang="it-IT" sz="7300" b="1" dirty="0">
                <a:solidFill>
                  <a:srgbClr val="C00000"/>
                </a:solidFill>
              </a:rPr>
            </a:br>
            <a:r>
              <a:rPr lang="it-IT" sz="7300" b="1" dirty="0">
                <a:solidFill>
                  <a:srgbClr val="C00000"/>
                </a:solidFill>
              </a:rPr>
              <a:t>VILLAPIANA LIDO </a:t>
            </a:r>
            <a:br>
              <a:rPr lang="it-IT" sz="7300" b="1" dirty="0">
                <a:solidFill>
                  <a:srgbClr val="C00000"/>
                </a:solidFill>
              </a:rPr>
            </a:br>
            <a:endParaRPr lang="it-IT" b="1" dirty="0">
              <a:solidFill>
                <a:srgbClr val="C0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3200" b="1" dirty="0">
                <a:solidFill>
                  <a:srgbClr val="002060"/>
                </a:solidFill>
              </a:rPr>
              <a:t>27 GENNAIO 2021</a:t>
            </a:r>
          </a:p>
          <a:p>
            <a:r>
              <a:rPr lang="it-IT" sz="3200" b="1" dirty="0">
                <a:solidFill>
                  <a:srgbClr val="002060"/>
                </a:solidFill>
              </a:rPr>
              <a:t>GIORNATA DELLA MEMORIA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732F215-A4A2-4924-9A69-38A0B2AA6C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481" y="4901980"/>
            <a:ext cx="4108362" cy="166731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FD8C4E3-FBD4-450F-AA89-E269E0C987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0"/>
          <a:stretch/>
        </p:blipFill>
        <p:spPr>
          <a:xfrm>
            <a:off x="5031843" y="4841804"/>
            <a:ext cx="2558274" cy="166731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EA47361-D3B2-4D9A-8685-E073AE3780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0"/>
          <a:stretch/>
        </p:blipFill>
        <p:spPr>
          <a:xfrm>
            <a:off x="7590117" y="4770995"/>
            <a:ext cx="2558274" cy="166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375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7000">
        <p15:prstTrans prst="curtains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50"/>
                            </p:stCondLst>
                            <p:childTnLst>
                              <p:par>
                                <p:cTn id="11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250"/>
                            </p:stCondLst>
                            <p:childTnLst>
                              <p:par>
                                <p:cTn id="1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0035153-F6D0-4EF4-81D5-E89B06D609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602031"/>
            <a:ext cx="4402016" cy="1325563"/>
          </a:xfrm>
        </p:spPr>
        <p:txBody>
          <a:bodyPr>
            <a:normAutofit/>
          </a:bodyPr>
          <a:lstStyle/>
          <a:p>
            <a:r>
              <a:rPr lang="it-IT" sz="4800" b="1" dirty="0">
                <a:solidFill>
                  <a:srgbClr val="FF0000"/>
                </a:solidFill>
              </a:rPr>
              <a:t> un po’ usate..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568" y="585848"/>
            <a:ext cx="7847052" cy="58852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9459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D4F2A1E-9079-47D8-AD88-6BD4D3AF3D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7893" y="1302971"/>
            <a:ext cx="2584938" cy="1325563"/>
          </a:xfrm>
        </p:spPr>
        <p:txBody>
          <a:bodyPr>
            <a:normAutofit/>
          </a:bodyPr>
          <a:lstStyle/>
          <a:p>
            <a:r>
              <a:rPr lang="it-IT" sz="6000" b="1" dirty="0">
                <a:solidFill>
                  <a:srgbClr val="FF0000"/>
                </a:solidFill>
              </a:rPr>
              <a:t>nuove..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724" y="373551"/>
            <a:ext cx="8147863" cy="61108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8371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7154" y="18255"/>
            <a:ext cx="8962292" cy="1325563"/>
          </a:xfrm>
        </p:spPr>
        <p:txBody>
          <a:bodyPr>
            <a:normAutofit/>
          </a:bodyPr>
          <a:lstStyle/>
          <a:p>
            <a:r>
              <a:rPr lang="it-IT" sz="5400" b="1" dirty="0">
                <a:solidFill>
                  <a:srgbClr val="FF0000"/>
                </a:solidFill>
              </a:rPr>
              <a:t>… poi il filo spinato e le farfalle 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769" y="1098792"/>
            <a:ext cx="7131865" cy="53488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D174E35-8801-4746-8422-D4A8F44CD2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017" y="1045392"/>
            <a:ext cx="1751135" cy="1238303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D6CF2FD-DEE0-46EB-A5BD-394B462A12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33" y="2490092"/>
            <a:ext cx="550334" cy="3891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C4BE80C-CC50-43DD-9D12-A33196461C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7" y="4803860"/>
            <a:ext cx="2650841" cy="1874524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9D847FA-5CA3-4639-B53E-B3B262B57E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55" y="3154089"/>
            <a:ext cx="1751135" cy="123830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11D098E-7A9E-47F9-996A-6DFD6EE021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33" y="1098792"/>
            <a:ext cx="995486" cy="703951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FF30BA37-7B73-4147-AA66-0FBB0BA687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1588" y="2078838"/>
            <a:ext cx="1751135" cy="123830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D2521FDD-FF99-4B94-91AD-2E7FEBA7A0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049" y="2932011"/>
            <a:ext cx="1751135" cy="1238303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1669E6BE-2B20-4E4D-89EF-6C7D678533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0" t="47672"/>
          <a:stretch/>
        </p:blipFill>
        <p:spPr>
          <a:xfrm rot="16200000">
            <a:off x="10005443" y="5252150"/>
            <a:ext cx="2205526" cy="977944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0CDD2BD3-5932-4778-BD90-34DB3F17CAD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0" t="47672"/>
          <a:stretch/>
        </p:blipFill>
        <p:spPr>
          <a:xfrm rot="16200000">
            <a:off x="9947378" y="3122249"/>
            <a:ext cx="2205526" cy="977944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90A9AC53-B60D-4262-8638-F61C5D483E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0" t="47672"/>
          <a:stretch/>
        </p:blipFill>
        <p:spPr>
          <a:xfrm rot="16200000">
            <a:off x="9882871" y="961795"/>
            <a:ext cx="2205526" cy="97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08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7000">
        <p14:honeycomb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189279"/>
            <a:ext cx="10515600" cy="1325563"/>
          </a:xfrm>
        </p:spPr>
        <p:txBody>
          <a:bodyPr>
            <a:normAutofit/>
          </a:bodyPr>
          <a:lstStyle/>
          <a:p>
            <a:r>
              <a:rPr lang="it-IT" sz="5400" b="1" dirty="0">
                <a:solidFill>
                  <a:srgbClr val="FF0000"/>
                </a:solidFill>
              </a:rPr>
              <a:t>.. e abbiamo messo tutto insieme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383" y="1274641"/>
            <a:ext cx="7004539" cy="5253404"/>
          </a:xfrm>
          <a:prstGeom prst="rect">
            <a:avLst/>
          </a:prstGeom>
          <a:ln w="889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762946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000">
        <p15:prstTrans prst="prestig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854" y="164636"/>
            <a:ext cx="8704971" cy="6528728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DAF5564F-CC3D-49F4-824D-AC336E9E5F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7" y="736963"/>
            <a:ext cx="1751135" cy="1238303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84BB824-DB6D-44E0-A59A-E66CF49547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25" y="5135289"/>
            <a:ext cx="1751135" cy="1238303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7309F577-FB32-442D-A059-010F418A43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202" y="485449"/>
            <a:ext cx="1231245" cy="87066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CDE6DF7-8A9B-4328-A074-3619DD60E0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522" y="5134248"/>
            <a:ext cx="1751135" cy="123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88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A69C1A3-F61C-4386-90AA-7DECDE7D7B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10EEA3B-EAEE-4376-9B16-96BDAD65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8638" y="0"/>
            <a:ext cx="8774723" cy="1325563"/>
          </a:xfrm>
        </p:spPr>
        <p:txBody>
          <a:bodyPr/>
          <a:lstStyle/>
          <a:p>
            <a:r>
              <a:rPr lang="it-IT" b="1" dirty="0">
                <a:solidFill>
                  <a:srgbClr val="FF0000"/>
                </a:solidFill>
              </a:rPr>
              <a:t>Si, insieme per cercare di capire…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E1A51ABF-46A3-4471-B04B-47ECB78104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195" y="1136098"/>
            <a:ext cx="7427608" cy="54229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341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9FC0B16-A123-4EA3-8767-07331C65D9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9549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Abbiamo immaginato i loro piedini nella neve..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336" y="1421058"/>
            <a:ext cx="6801339" cy="5101004"/>
          </a:xfrm>
          <a:prstGeom prst="rect">
            <a:avLst/>
          </a:prstGeom>
          <a:ln w="2286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6011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D405A0D6-F12C-4096-A586-C67190C8F8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308" y="167481"/>
            <a:ext cx="8697384" cy="6523038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78528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000">
        <p15:prstTrans prst="fractur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1C0B1057-B14B-4A2B-B4E1-B71149C084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91440" y="0"/>
            <a:ext cx="1228344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187570"/>
            <a:ext cx="8282354" cy="1325563"/>
          </a:xfrm>
        </p:spPr>
        <p:txBody>
          <a:bodyPr/>
          <a:lstStyle/>
          <a:p>
            <a:r>
              <a:rPr lang="it-IT" b="1" dirty="0">
                <a:solidFill>
                  <a:srgbClr val="FF0000"/>
                </a:solidFill>
              </a:rPr>
              <a:t>..e abbiamo costruito le scarpette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37" y="1227747"/>
            <a:ext cx="7084972" cy="53137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0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C6CC6C7-63CE-4D18-9015-EF92EA14B9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45720" y="0"/>
            <a:ext cx="1228344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Poi abbiamo ricordato tutto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07" y="1617967"/>
            <a:ext cx="6499877" cy="4874908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1881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3B0F299F-8D6D-4A7B-9908-D36281A168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91440" y="0"/>
            <a:ext cx="12283440" cy="6857999"/>
          </a:xfrm>
          <a:prstGeom prst="rect">
            <a:avLst/>
          </a:prstGeom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58427" y="252243"/>
            <a:ext cx="10150163" cy="5155780"/>
          </a:xfrm>
        </p:spPr>
        <p:txBody>
          <a:bodyPr/>
          <a:lstStyle/>
          <a:p>
            <a:pPr marL="0" indent="0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C00000"/>
                </a:solidFill>
              </a:rPr>
              <a:t>   </a:t>
            </a:r>
            <a:r>
              <a:rPr lang="it-IT" sz="4000" dirty="0">
                <a:solidFill>
                  <a:srgbClr val="C00000"/>
                </a:solidFill>
              </a:rPr>
              <a:t>«….</a:t>
            </a:r>
            <a:r>
              <a:rPr lang="it-IT" sz="5400" b="1" dirty="0">
                <a:solidFill>
                  <a:srgbClr val="C00000"/>
                </a:solidFill>
              </a:rPr>
              <a:t>Meditate che questo è stato:</a:t>
            </a:r>
            <a:br>
              <a:rPr lang="it-IT" sz="5400" b="1" dirty="0">
                <a:solidFill>
                  <a:srgbClr val="C00000"/>
                </a:solidFill>
              </a:rPr>
            </a:br>
            <a:r>
              <a:rPr lang="it-IT" sz="5400" b="1" dirty="0">
                <a:solidFill>
                  <a:srgbClr val="C00000"/>
                </a:solidFill>
              </a:rPr>
              <a:t>Vi comando queste parole.</a:t>
            </a:r>
            <a:br>
              <a:rPr lang="it-IT" sz="5400" b="1" dirty="0">
                <a:solidFill>
                  <a:srgbClr val="C00000"/>
                </a:solidFill>
              </a:rPr>
            </a:br>
            <a:r>
              <a:rPr lang="it-IT" sz="5400" b="1" dirty="0">
                <a:solidFill>
                  <a:srgbClr val="C00000"/>
                </a:solidFill>
              </a:rPr>
              <a:t> Scolpitele nel vostro cuore…»</a:t>
            </a:r>
          </a:p>
          <a:p>
            <a:pPr marL="0" indent="0">
              <a:buNone/>
            </a:pPr>
            <a:r>
              <a:rPr lang="it-IT" sz="5400" b="1" dirty="0">
                <a:solidFill>
                  <a:srgbClr val="C00000"/>
                </a:solidFill>
              </a:rPr>
              <a:t>                                Primo Levi</a:t>
            </a:r>
          </a:p>
          <a:p>
            <a:pPr marL="0" indent="0">
              <a:buNone/>
            </a:pPr>
            <a:endParaRPr lang="it-IT" sz="4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it-IT" b="1" dirty="0">
              <a:solidFill>
                <a:srgbClr val="C00000"/>
              </a:solidFill>
            </a:endParaRPr>
          </a:p>
        </p:txBody>
      </p:sp>
      <p:pic>
        <p:nvPicPr>
          <p:cNvPr id="2" name="Gam-Gam-E.-Morricone-Les-Chevatim">
            <a:hlinkClick r:id="" action="ppaction://media"/>
            <a:extLst>
              <a:ext uri="{FF2B5EF4-FFF2-40B4-BE49-F238E27FC236}">
                <a16:creationId xmlns:a16="http://schemas.microsoft.com/office/drawing/2014/main" id="{D7FA44DF-9D85-4E08-95C5-12E8E2B2DE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938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">
        <p15:prstTrans prst="wind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3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750"/>
                            </p:stCondLst>
                            <p:childTnLst>
                              <p:par>
                                <p:cTn id="2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3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8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/>
      <p:bldP spid="3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C6CC6C7-63CE-4D18-9015-EF92EA14B9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45720" y="0"/>
            <a:ext cx="12283440" cy="6857999"/>
          </a:xfrm>
          <a:prstGeom prst="rect">
            <a:avLst/>
          </a:prstGeom>
        </p:spPr>
      </p:pic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92" y="221744"/>
            <a:ext cx="10257693" cy="6414510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1635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E6A66158-DCFD-4572-BD00-39B8112197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45720" y="0"/>
            <a:ext cx="1228344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195262"/>
            <a:ext cx="10515600" cy="1325563"/>
          </a:xfrm>
        </p:spPr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e ci siamo preparati a pensare…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6" y="1268656"/>
            <a:ext cx="7192108" cy="5394082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7899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D34BE2C-1635-49B5-B05C-DA09CB622D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45720" y="0"/>
            <a:ext cx="1228344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155831" cy="1325563"/>
          </a:xfrm>
        </p:spPr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..ai loro desideri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78"/>
          <a:stretch/>
        </p:blipFill>
        <p:spPr>
          <a:xfrm>
            <a:off x="2293877" y="1690688"/>
            <a:ext cx="4077547" cy="4689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3957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alle loro speranze..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4119"/>
            <a:ext cx="4867321" cy="64897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BCD04A4-EE1E-422F-B382-75A3B79B4A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71694"/>
            <a:ext cx="2950899" cy="208670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9229D9DA-3E1E-4342-981B-F9C9160E24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029" y="4799357"/>
            <a:ext cx="2650841" cy="187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81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67000"/>
              </a:schemeClr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E38E5B53-7DB4-4176-9FA9-E2D5EDD263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31864" r="10935" b="10751"/>
          <a:stretch/>
        </p:blipFill>
        <p:spPr>
          <a:xfrm>
            <a:off x="1979880" y="283293"/>
            <a:ext cx="8418490" cy="6381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892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7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E9B3B722-D997-462F-BF03-45EB8BAE6D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03"/>
          <a:stretch/>
        </p:blipFill>
        <p:spPr>
          <a:xfrm>
            <a:off x="1927408" y="334107"/>
            <a:ext cx="8817776" cy="6189785"/>
          </a:xfrm>
          <a:prstGeom prst="rect">
            <a:avLst/>
          </a:prstGeom>
          <a:ln w="127000" cap="rnd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1345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062046" cy="1325563"/>
          </a:xfrm>
        </p:spPr>
        <p:txBody>
          <a:bodyPr>
            <a:normAutofit/>
          </a:bodyPr>
          <a:lstStyle/>
          <a:p>
            <a:r>
              <a:rPr lang="it-IT" sz="5400" b="1" dirty="0">
                <a:solidFill>
                  <a:srgbClr val="0070C0"/>
                </a:solidFill>
              </a:rPr>
              <a:t>..ai loro sogni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464" y="176303"/>
            <a:ext cx="4879044" cy="6505393"/>
          </a:xfrm>
          <a:prstGeom prst="rect">
            <a:avLst/>
          </a:prstGeom>
          <a:ln w="127000" cap="rnd">
            <a:solidFill>
              <a:srgbClr val="FFC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7907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>
                <a:solidFill>
                  <a:srgbClr val="0070C0"/>
                </a:solidFill>
              </a:rPr>
              <a:t>ai loro ricordi…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3" b="18336"/>
          <a:stretch/>
        </p:blipFill>
        <p:spPr>
          <a:xfrm>
            <a:off x="5439506" y="250458"/>
            <a:ext cx="6053685" cy="63596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59950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04447" y="212725"/>
            <a:ext cx="10920046" cy="1325563"/>
          </a:xfrm>
        </p:spPr>
        <p:txBody>
          <a:bodyPr/>
          <a:lstStyle/>
          <a:p>
            <a:r>
              <a:rPr lang="it-IT" b="1" dirty="0">
                <a:solidFill>
                  <a:srgbClr val="0070C0"/>
                </a:solidFill>
              </a:rPr>
              <a:t>alla loro forza di voler bene , nonostante tutto…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768" y="1413425"/>
            <a:ext cx="6678816" cy="5009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9587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2045" y="5362636"/>
            <a:ext cx="4906108" cy="1325563"/>
          </a:xfrm>
        </p:spPr>
        <p:txBody>
          <a:bodyPr>
            <a:normAutofit/>
          </a:bodyPr>
          <a:lstStyle/>
          <a:p>
            <a:r>
              <a:rPr lang="it-IT" sz="5400" b="1" dirty="0">
                <a:solidFill>
                  <a:srgbClr val="C00000"/>
                </a:solidFill>
              </a:rPr>
              <a:t>..ai loro simboli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339" y="371964"/>
            <a:ext cx="7537937" cy="5653453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23156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B5662DD8-ACEF-4119-ACEF-F4260A35D1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91440" y="0"/>
            <a:ext cx="12283440" cy="6857999"/>
          </a:xfrm>
          <a:prstGeom prst="rect">
            <a:avLst/>
          </a:prstGeom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D0FB27D6-722D-4644-B816-083CE1ABD52F}"/>
              </a:ext>
            </a:extLst>
          </p:cNvPr>
          <p:cNvSpPr txBox="1">
            <a:spLocks/>
          </p:cNvSpPr>
          <p:nvPr/>
        </p:nvSpPr>
        <p:spPr>
          <a:xfrm>
            <a:off x="1485874" y="1384332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b="1" dirty="0">
                <a:solidFill>
                  <a:srgbClr val="C00000"/>
                </a:solidFill>
              </a:rPr>
              <a:t>Abbiamo letto un bel libro….</a:t>
            </a:r>
          </a:p>
        </p:txBody>
      </p:sp>
    </p:spTree>
    <p:extLst>
      <p:ext uri="{BB962C8B-B14F-4D97-AF65-F5344CB8AC3E}">
        <p14:creationId xmlns:p14="http://schemas.microsoft.com/office/powerpoint/2010/main" val="2120867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Click="0" advTm="7000">
        <p15:prstTrans prst="prestig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618D3A-D6E0-4F17-B51C-BE89A90EC8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45720" y="0"/>
            <a:ext cx="1228344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614138" cy="1325563"/>
          </a:xfrm>
        </p:spPr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che divennero la loro condanna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16" y="1606917"/>
            <a:ext cx="6514610" cy="4885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131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618D3A-D6E0-4F17-B51C-BE89A90EC8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45720" y="0"/>
            <a:ext cx="12283440" cy="6857999"/>
          </a:xfrm>
          <a:prstGeom prst="rect">
            <a:avLst/>
          </a:prstGeom>
        </p:spPr>
      </p:pic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21" t="10959" r="26864" b="14628"/>
          <a:stretch/>
        </p:blipFill>
        <p:spPr>
          <a:xfrm>
            <a:off x="1676400" y="269497"/>
            <a:ext cx="5017477" cy="63190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065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8D4C529-8623-44D9-89D0-186235C9DC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59370" y="74186"/>
            <a:ext cx="6137031" cy="1325563"/>
          </a:xfrm>
        </p:spPr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..la condanna </a:t>
            </a:r>
            <a:r>
              <a:rPr lang="it-IT" b="1" dirty="0" err="1">
                <a:solidFill>
                  <a:srgbClr val="C00000"/>
                </a:solidFill>
              </a:rPr>
              <a:t>piu’</a:t>
            </a:r>
            <a:r>
              <a:rPr lang="it-IT" b="1" dirty="0">
                <a:solidFill>
                  <a:srgbClr val="C00000"/>
                </a:solidFill>
              </a:rPr>
              <a:t> grande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48"/>
          <a:stretch/>
        </p:blipFill>
        <p:spPr>
          <a:xfrm>
            <a:off x="1172877" y="1239472"/>
            <a:ext cx="9424215" cy="51911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5084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8824EC93-0A91-4FF4-8638-2664597317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55984" y="18255"/>
            <a:ext cx="7719646" cy="1325563"/>
          </a:xfrm>
        </p:spPr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Insieme abbiamo ricordato ……..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11" y="1169130"/>
            <a:ext cx="4029258" cy="53723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egnaposto contenuto 3">
            <a:extLst>
              <a:ext uri="{FF2B5EF4-FFF2-40B4-BE49-F238E27FC236}">
                <a16:creationId xmlns:a16="http://schemas.microsoft.com/office/drawing/2014/main" id="{480CDF93-77FD-43E1-90B3-DF8CFE829F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7" b="35569"/>
          <a:stretch/>
        </p:blipFill>
        <p:spPr>
          <a:xfrm>
            <a:off x="5479964" y="1016731"/>
            <a:ext cx="5723677" cy="56771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491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669B1DD-CCD3-40D3-BB32-D00E83EAE3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893886"/>
            <a:ext cx="7221416" cy="1325563"/>
          </a:xfrm>
        </p:spPr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…ricordato tutte le  bambine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205" y="1023327"/>
            <a:ext cx="4213072" cy="56174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719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F482C50-0B56-442F-9057-CA84549328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1662" y="18255"/>
            <a:ext cx="5756030" cy="1325563"/>
          </a:xfrm>
        </p:spPr>
        <p:txBody>
          <a:bodyPr>
            <a:normAutofit/>
          </a:bodyPr>
          <a:lstStyle/>
          <a:p>
            <a:r>
              <a:rPr lang="it-IT" sz="5400" b="1" dirty="0">
                <a:solidFill>
                  <a:srgbClr val="C00000"/>
                </a:solidFill>
              </a:rPr>
              <a:t> e tutti  i bambini..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94701"/>
            <a:ext cx="4445289" cy="59270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9213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41C4315-862F-4F95-8765-259812BB07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-1" t="15292" r="48758" b="10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12886" y="2451833"/>
            <a:ext cx="5477608" cy="1325563"/>
          </a:xfrm>
        </p:spPr>
        <p:txBody>
          <a:bodyPr>
            <a:noAutofit/>
          </a:bodyPr>
          <a:lstStyle/>
          <a:p>
            <a:r>
              <a:rPr lang="it-IT" sz="4800" b="1" dirty="0">
                <a:solidFill>
                  <a:srgbClr val="C00000"/>
                </a:solidFill>
              </a:rPr>
              <a:t>che portarono quella </a:t>
            </a:r>
            <a:br>
              <a:rPr lang="it-IT" sz="4800" b="1" dirty="0">
                <a:solidFill>
                  <a:srgbClr val="C00000"/>
                </a:solidFill>
              </a:rPr>
            </a:br>
            <a:r>
              <a:rPr lang="it-IT" sz="4800" b="1" dirty="0">
                <a:solidFill>
                  <a:srgbClr val="C00000"/>
                </a:solidFill>
              </a:rPr>
              <a:t>stella cucita</a:t>
            </a:r>
            <a:br>
              <a:rPr lang="it-IT" sz="4800" b="1" dirty="0">
                <a:solidFill>
                  <a:srgbClr val="C00000"/>
                </a:solidFill>
              </a:rPr>
            </a:br>
            <a:r>
              <a:rPr lang="it-IT" sz="4800" b="1" dirty="0">
                <a:solidFill>
                  <a:srgbClr val="C00000"/>
                </a:solidFill>
              </a:rPr>
              <a:t> sui loro vestiti.. 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508" y="467884"/>
            <a:ext cx="4538295" cy="60510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392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C6095C76-EF0E-4BA4-8853-0B488FE9C0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45720" y="0"/>
            <a:ext cx="1228344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6000" b="1" dirty="0">
                <a:solidFill>
                  <a:srgbClr val="C00000"/>
                </a:solidFill>
              </a:rPr>
              <a:t>..poi , insieme, abbiamo cantato…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2"/>
          <a:stretch/>
        </p:blipFill>
        <p:spPr>
          <a:xfrm>
            <a:off x="2001381" y="1500552"/>
            <a:ext cx="4368722" cy="50760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967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BD57E579-C5EC-4EBD-ABB9-29807FCCD2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154" t="20797" r="50455" b="10544"/>
          <a:stretch/>
        </p:blipFill>
        <p:spPr>
          <a:xfrm>
            <a:off x="-7512" y="0"/>
            <a:ext cx="12199512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15344" y="820615"/>
            <a:ext cx="4798992" cy="5793765"/>
          </a:xfrm>
        </p:spPr>
        <p:txBody>
          <a:bodyPr>
            <a:noAutofit/>
          </a:bodyPr>
          <a:lstStyle/>
          <a:p>
            <a:r>
              <a:rPr lang="it-IT" sz="4000" b="1" dirty="0">
                <a:solidFill>
                  <a:srgbClr val="C00000"/>
                </a:solidFill>
              </a:rPr>
              <a:t>….</a:t>
            </a:r>
            <a:r>
              <a:rPr lang="it-IT" sz="4000" b="1" i="1" dirty="0">
                <a:solidFill>
                  <a:srgbClr val="C00000"/>
                </a:solidFill>
              </a:rPr>
              <a:t> </a:t>
            </a:r>
            <a:r>
              <a:rPr lang="it-IT" sz="7200" b="1" i="1" dirty="0" err="1">
                <a:solidFill>
                  <a:srgbClr val="C00000"/>
                </a:solidFill>
              </a:rPr>
              <a:t>Gam</a:t>
            </a:r>
            <a:r>
              <a:rPr lang="it-IT" sz="7200" b="1" i="1" dirty="0">
                <a:solidFill>
                  <a:srgbClr val="C00000"/>
                </a:solidFill>
              </a:rPr>
              <a:t> </a:t>
            </a:r>
            <a:r>
              <a:rPr lang="it-IT" sz="7200" b="1" i="1" dirty="0" err="1">
                <a:solidFill>
                  <a:srgbClr val="C00000"/>
                </a:solidFill>
              </a:rPr>
              <a:t>Gam</a:t>
            </a:r>
            <a:r>
              <a:rPr lang="it-IT" sz="7200" b="1" dirty="0">
                <a:solidFill>
                  <a:srgbClr val="C00000"/>
                </a:solidFill>
              </a:rPr>
              <a:t> </a:t>
            </a:r>
            <a:br>
              <a:rPr lang="it-IT" sz="4800" b="1" dirty="0"/>
            </a:br>
            <a:r>
              <a:rPr lang="it-IT" b="1" dirty="0">
                <a:solidFill>
                  <a:srgbClr val="C00000"/>
                </a:solidFill>
              </a:rPr>
              <a:t>è il titolo di una </a:t>
            </a:r>
            <a:br>
              <a:rPr lang="it-IT" b="1" dirty="0">
                <a:solidFill>
                  <a:srgbClr val="C00000"/>
                </a:solidFill>
              </a:rPr>
            </a:br>
            <a:r>
              <a:rPr lang="it-IT" b="1" dirty="0">
                <a:solidFill>
                  <a:srgbClr val="C00000"/>
                </a:solidFill>
              </a:rPr>
              <a:t>canzone scritta</a:t>
            </a:r>
            <a:br>
              <a:rPr lang="it-IT" b="1" dirty="0">
                <a:solidFill>
                  <a:srgbClr val="C00000"/>
                </a:solidFill>
              </a:rPr>
            </a:br>
            <a:r>
              <a:rPr lang="it-IT" b="1" dirty="0">
                <a:solidFill>
                  <a:srgbClr val="C00000"/>
                </a:solidFill>
              </a:rPr>
              <a:t> da Elie </a:t>
            </a:r>
            <a:r>
              <a:rPr lang="it-IT" b="1" dirty="0" err="1">
                <a:solidFill>
                  <a:srgbClr val="C00000"/>
                </a:solidFill>
              </a:rPr>
              <a:t>Botbol</a:t>
            </a:r>
            <a:br>
              <a:rPr lang="it-IT" b="1" dirty="0">
                <a:solidFill>
                  <a:srgbClr val="C00000"/>
                </a:solidFill>
              </a:rPr>
            </a:br>
            <a:r>
              <a:rPr lang="it-IT" b="1" dirty="0">
                <a:solidFill>
                  <a:srgbClr val="C00000"/>
                </a:solidFill>
              </a:rPr>
              <a:t> che riprende il </a:t>
            </a:r>
            <a:br>
              <a:rPr lang="it-IT" b="1" dirty="0">
                <a:solidFill>
                  <a:srgbClr val="C00000"/>
                </a:solidFill>
              </a:rPr>
            </a:br>
            <a:r>
              <a:rPr lang="it-IT" b="1" dirty="0">
                <a:solidFill>
                  <a:srgbClr val="C00000"/>
                </a:solidFill>
              </a:rPr>
              <a:t>quarto versetto </a:t>
            </a:r>
            <a:br>
              <a:rPr lang="it-IT" b="1" dirty="0">
                <a:solidFill>
                  <a:srgbClr val="C00000"/>
                </a:solidFill>
              </a:rPr>
            </a:br>
            <a:r>
              <a:rPr lang="it-IT" b="1" dirty="0">
                <a:solidFill>
                  <a:srgbClr val="C00000"/>
                </a:solidFill>
              </a:rPr>
              <a:t>del testo ebraico</a:t>
            </a:r>
            <a:br>
              <a:rPr lang="it-IT" b="1" dirty="0">
                <a:solidFill>
                  <a:srgbClr val="C00000"/>
                </a:solidFill>
              </a:rPr>
            </a:br>
            <a:r>
              <a:rPr lang="it-IT" b="1" dirty="0">
                <a:solidFill>
                  <a:srgbClr val="C00000"/>
                </a:solidFill>
              </a:rPr>
              <a:t> del Salmo 23</a:t>
            </a:r>
            <a:endParaRPr lang="it-IT" sz="2400" b="1" dirty="0">
              <a:solidFill>
                <a:srgbClr val="C00000"/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207" y="309063"/>
            <a:ext cx="5323885" cy="6305317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7510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42139" y="224448"/>
            <a:ext cx="4062046" cy="1325563"/>
          </a:xfrm>
        </p:spPr>
        <p:txBody>
          <a:bodyPr/>
          <a:lstStyle/>
          <a:p>
            <a:r>
              <a:rPr lang="it-IT" b="1" dirty="0">
                <a:solidFill>
                  <a:srgbClr val="0070C0"/>
                </a:solidFill>
              </a:rPr>
              <a:t>..che recita così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4400" b="1" i="1" dirty="0">
                <a:solidFill>
                  <a:srgbClr val="C00000"/>
                </a:solidFill>
              </a:rPr>
              <a:t>Anche se andassi nella valle della morte </a:t>
            </a:r>
          </a:p>
          <a:p>
            <a:pPr marL="0" indent="0">
              <a:buNone/>
            </a:pPr>
            <a:r>
              <a:rPr lang="it-IT" sz="4400" b="1" i="1" dirty="0">
                <a:solidFill>
                  <a:srgbClr val="C00000"/>
                </a:solidFill>
              </a:rPr>
              <a:t>non temerei male alcuno, </a:t>
            </a:r>
          </a:p>
          <a:p>
            <a:pPr marL="0" indent="0">
              <a:buNone/>
            </a:pPr>
            <a:r>
              <a:rPr lang="it-IT" sz="4400" b="1" i="1" dirty="0">
                <a:solidFill>
                  <a:srgbClr val="C00000"/>
                </a:solidFill>
              </a:rPr>
              <a:t>perché tu sei sempre con me, </a:t>
            </a:r>
          </a:p>
          <a:p>
            <a:pPr marL="0" indent="0">
              <a:buNone/>
            </a:pPr>
            <a:r>
              <a:rPr lang="it-IT" sz="4400" b="1" i="1" dirty="0">
                <a:solidFill>
                  <a:srgbClr val="C00000"/>
                </a:solidFill>
              </a:rPr>
              <a:t>perché tu sei il mio appoggio, </a:t>
            </a:r>
          </a:p>
          <a:p>
            <a:pPr marL="0" indent="0">
              <a:buNone/>
            </a:pPr>
            <a:r>
              <a:rPr lang="it-IT" sz="4400" b="1" i="1" dirty="0">
                <a:solidFill>
                  <a:srgbClr val="C00000"/>
                </a:solidFill>
              </a:rPr>
              <a:t>il posto più sicuro per me. </a:t>
            </a:r>
          </a:p>
          <a:p>
            <a:pPr marL="0" indent="0">
              <a:buNone/>
            </a:pPr>
            <a:r>
              <a:rPr lang="it-IT" sz="4400" b="1" i="1" dirty="0">
                <a:solidFill>
                  <a:srgbClr val="C00000"/>
                </a:solidFill>
              </a:rPr>
              <a:t>Al tuo  cospetto io mi sento tranquillo</a:t>
            </a:r>
            <a:r>
              <a:rPr lang="it-IT" sz="4400" b="1" dirty="0">
                <a:solidFill>
                  <a:srgbClr val="C00000"/>
                </a:solidFill>
              </a:rPr>
              <a:t>". </a:t>
            </a:r>
            <a:endParaRPr lang="it-IT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0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3530" y="184371"/>
            <a:ext cx="10889512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it-IT" b="1" dirty="0">
                <a:solidFill>
                  <a:srgbClr val="C00000"/>
                </a:solidFill>
              </a:rPr>
            </a:br>
            <a:r>
              <a:rPr lang="it-IT" b="1" dirty="0">
                <a:solidFill>
                  <a:srgbClr val="C00000"/>
                </a:solidFill>
              </a:rPr>
              <a:t>      </a:t>
            </a:r>
            <a:r>
              <a:rPr lang="it-IT" sz="4900" b="1" dirty="0">
                <a:solidFill>
                  <a:srgbClr val="C00000"/>
                </a:solidFill>
              </a:rPr>
              <a:t>« </a:t>
            </a:r>
            <a:r>
              <a:rPr lang="it-IT" sz="5300" b="1" dirty="0">
                <a:solidFill>
                  <a:srgbClr val="C00000"/>
                </a:solidFill>
              </a:rPr>
              <a:t>Le valigie di </a:t>
            </a:r>
            <a:r>
              <a:rPr lang="it-IT" sz="6000" b="1" dirty="0">
                <a:solidFill>
                  <a:srgbClr val="C00000"/>
                </a:solidFill>
              </a:rPr>
              <a:t>Auschwitz</a:t>
            </a:r>
            <a:r>
              <a:rPr lang="it-IT" b="1" dirty="0">
                <a:solidFill>
                  <a:srgbClr val="C00000"/>
                </a:solidFill>
              </a:rPr>
              <a:t>»   </a:t>
            </a:r>
            <a:br>
              <a:rPr lang="it-IT" b="1" dirty="0">
                <a:solidFill>
                  <a:srgbClr val="C00000"/>
                </a:solidFill>
              </a:rPr>
            </a:br>
            <a:r>
              <a:rPr lang="it-IT" b="1" dirty="0">
                <a:solidFill>
                  <a:srgbClr val="C00000"/>
                </a:solidFill>
              </a:rPr>
              <a:t>di Daniela Palumbo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6" t="29395" r="8631"/>
          <a:stretch/>
        </p:blipFill>
        <p:spPr>
          <a:xfrm>
            <a:off x="3572539" y="1935126"/>
            <a:ext cx="4616320" cy="42211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9E4EC72-2A94-48E8-BF10-25B530DA8B8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31160" y="2767672"/>
            <a:ext cx="4108362" cy="166731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5230892-6B74-49AF-8E51-83C0CD9F0EE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8546479" y="3430435"/>
            <a:ext cx="4108362" cy="166731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9747AB1-D9D1-4EFA-A7D7-623A66594E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0"/>
          <a:stretch/>
        </p:blipFill>
        <p:spPr>
          <a:xfrm>
            <a:off x="8402802" y="5190686"/>
            <a:ext cx="2558274" cy="166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8114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6000">
        <p15:prstTrans prst="curtains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5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7000"/>
              </a:schemeClr>
            </a:gs>
            <a:gs pos="48000">
              <a:schemeClr val="accent4">
                <a:lumMod val="97000"/>
                <a:lumOff val="3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it-IT" b="1" dirty="0">
                <a:solidFill>
                  <a:srgbClr val="FF0000"/>
                </a:solidFill>
              </a:rPr>
              <a:t>Abbiamo cantato in classe…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559" y="1077484"/>
            <a:ext cx="9642882" cy="54241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854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25769" y="18255"/>
            <a:ext cx="8938846" cy="1325563"/>
          </a:xfrm>
        </p:spPr>
        <p:txBody>
          <a:bodyPr/>
          <a:lstStyle/>
          <a:p>
            <a:r>
              <a:rPr lang="it-IT" b="1" dirty="0">
                <a:solidFill>
                  <a:srgbClr val="FF0000"/>
                </a:solidFill>
              </a:rPr>
              <a:t>e nell’atrio con matite e bastoncini ..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14" y="1075348"/>
            <a:ext cx="7210019" cy="54075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16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rgbClr val="FF0000"/>
                </a:solidFill>
              </a:rPr>
              <a:t>Noi non dimentichiamo.</a:t>
            </a:r>
            <a:br>
              <a:rPr lang="it-IT" b="1" dirty="0">
                <a:solidFill>
                  <a:srgbClr val="FF0000"/>
                </a:solidFill>
              </a:rPr>
            </a:br>
            <a:r>
              <a:rPr lang="it-IT" b="1" dirty="0">
                <a:solidFill>
                  <a:srgbClr val="FF0000"/>
                </a:solidFill>
              </a:rPr>
              <a:t>Continueremo a leggere…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463" y="300098"/>
            <a:ext cx="4644582" cy="61927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065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Noi siamo la speranza...</a:t>
            </a:r>
            <a:br>
              <a:rPr lang="it-IT" dirty="0"/>
            </a:b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478" y="1294485"/>
            <a:ext cx="6931186" cy="51983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9A5AA955-E295-4539-A1AC-40DFD3337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860000">
            <a:off x="274923" y="4886858"/>
            <a:ext cx="2071628" cy="146493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77E73441-0CCA-4F7D-A687-10B5069465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0000">
            <a:off x="9002813" y="757471"/>
            <a:ext cx="1319701" cy="93321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BFEBBAAD-8B6D-414E-9115-7B4EFB7478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6236" y="5155365"/>
            <a:ext cx="2650841" cy="187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77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…e la  scuola è il posto giusto dove costruire e conservare la speranza del futuro.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065" y="2036640"/>
            <a:ext cx="6885870" cy="43513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7433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956D812-49F9-47B9-BA42-2CB25CEA10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45720" y="0"/>
            <a:ext cx="12283440" cy="6857999"/>
          </a:xfrm>
          <a:prstGeom prst="rect">
            <a:avLst/>
          </a:prstGeom>
        </p:spPr>
      </p:pic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248" y="143137"/>
            <a:ext cx="8829700" cy="6571723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726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…e la  scuola è il posto giusto dove costruire e conservare la speranza del futuro.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A5F3427-9D08-4AA2-9657-B07213EEDD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45720" y="0"/>
            <a:ext cx="12283440" cy="6857999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EE63EA67-43C9-4719-B673-AF9C24917F4E}"/>
              </a:ext>
            </a:extLst>
          </p:cNvPr>
          <p:cNvSpPr/>
          <p:nvPr/>
        </p:nvSpPr>
        <p:spPr>
          <a:xfrm>
            <a:off x="-45721" y="6255834"/>
            <a:ext cx="126120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0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b.m.f</a:t>
            </a:r>
            <a:r>
              <a:rPr lang="it-IT" sz="2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.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4EEBB030-6B83-4B0F-9203-6F858B2A61D1}"/>
              </a:ext>
            </a:extLst>
          </p:cNvPr>
          <p:cNvSpPr/>
          <p:nvPr/>
        </p:nvSpPr>
        <p:spPr>
          <a:xfrm>
            <a:off x="3622411" y="1229023"/>
            <a:ext cx="44342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a.s.</a:t>
            </a:r>
            <a:r>
              <a:rPr lang="it-IT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2020/2021</a:t>
            </a:r>
          </a:p>
        </p:txBody>
      </p:sp>
    </p:spTree>
    <p:extLst>
      <p:ext uri="{BB962C8B-B14F-4D97-AF65-F5344CB8AC3E}">
        <p14:creationId xmlns:p14="http://schemas.microsoft.com/office/powerpoint/2010/main" val="58470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…e la  scuola è il posto giusto dove costruire e conservare la speranza del futuro.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A5F3427-9D08-4AA2-9657-B07213EEDD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45720" y="0"/>
            <a:ext cx="12283440" cy="685799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E873E72D-632D-42BD-B2AF-F85AEDB74B0E}"/>
              </a:ext>
            </a:extLst>
          </p:cNvPr>
          <p:cNvSpPr/>
          <p:nvPr/>
        </p:nvSpPr>
        <p:spPr>
          <a:xfrm>
            <a:off x="-45720" y="6334780"/>
            <a:ext cx="104933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0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b.m.f</a:t>
            </a:r>
            <a:r>
              <a:rPr lang="it-IT" sz="2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.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878527FD-E4CD-4C77-A8DA-A4A6C9395DAE}"/>
              </a:ext>
            </a:extLst>
          </p:cNvPr>
          <p:cNvSpPr/>
          <p:nvPr/>
        </p:nvSpPr>
        <p:spPr>
          <a:xfrm>
            <a:off x="3622411" y="1229023"/>
            <a:ext cx="44342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a.s.</a:t>
            </a:r>
            <a:r>
              <a:rPr lang="it-IT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2020/2021</a:t>
            </a:r>
          </a:p>
        </p:txBody>
      </p:sp>
    </p:spTree>
    <p:extLst>
      <p:ext uri="{BB962C8B-B14F-4D97-AF65-F5344CB8AC3E}">
        <p14:creationId xmlns:p14="http://schemas.microsoft.com/office/powerpoint/2010/main" val="3206623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…e la  scuola è il posto giusto dove costruire e conservare la speranza del futuro.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A5F3427-9D08-4AA2-9657-B07213EEDD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0" y="1"/>
            <a:ext cx="12283440" cy="685799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6860DDE7-0FD5-40D2-AF52-0EEFCFCA366C}"/>
              </a:ext>
            </a:extLst>
          </p:cNvPr>
          <p:cNvSpPr/>
          <p:nvPr/>
        </p:nvSpPr>
        <p:spPr>
          <a:xfrm>
            <a:off x="-45720" y="6334780"/>
            <a:ext cx="104933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0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b.m.f</a:t>
            </a:r>
            <a:r>
              <a:rPr lang="it-IT" sz="2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.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59305EB-9C15-4524-9B07-FE9C200EF196}"/>
              </a:ext>
            </a:extLst>
          </p:cNvPr>
          <p:cNvSpPr/>
          <p:nvPr/>
        </p:nvSpPr>
        <p:spPr>
          <a:xfrm>
            <a:off x="3622411" y="1229023"/>
            <a:ext cx="44342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a.s.</a:t>
            </a:r>
            <a:r>
              <a:rPr lang="it-IT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2020/2021</a:t>
            </a:r>
          </a:p>
        </p:txBody>
      </p:sp>
    </p:spTree>
    <p:extLst>
      <p:ext uri="{BB962C8B-B14F-4D97-AF65-F5344CB8AC3E}">
        <p14:creationId xmlns:p14="http://schemas.microsoft.com/office/powerpoint/2010/main" val="400963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E98D7F24-156C-4A11-9817-E9FC3FD06C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91440" y="0"/>
            <a:ext cx="1228344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1" y="552695"/>
            <a:ext cx="11277599" cy="1325563"/>
          </a:xfrm>
        </p:spPr>
        <p:txBody>
          <a:bodyPr>
            <a:normAutofit/>
          </a:bodyPr>
          <a:lstStyle/>
          <a:p>
            <a:r>
              <a:rPr lang="it-IT" b="1" dirty="0">
                <a:solidFill>
                  <a:srgbClr val="C00000"/>
                </a:solidFill>
              </a:rPr>
              <a:t>Il libro racconta le storie di cinque bambini ebrei…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990" y="1690689"/>
            <a:ext cx="3596378" cy="4795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684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FA1EE9FE-D522-40FD-A4F2-FF68D16273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91440" y="0"/>
            <a:ext cx="1228344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792415" y="365125"/>
            <a:ext cx="6828692" cy="1325563"/>
          </a:xfrm>
        </p:spPr>
        <p:txBody>
          <a:bodyPr>
            <a:normAutofit/>
          </a:bodyPr>
          <a:lstStyle/>
          <a:p>
            <a:r>
              <a:rPr lang="it-IT" b="1" dirty="0">
                <a:solidFill>
                  <a:srgbClr val="C00000"/>
                </a:solidFill>
              </a:rPr>
              <a:t>È stato bello leggere…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364" y="1690688"/>
            <a:ext cx="4645884" cy="43513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5506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88855E7-C231-4745-8DD8-EDCC1CC400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4883" b="10544"/>
          <a:stretch/>
        </p:blipFill>
        <p:spPr>
          <a:xfrm>
            <a:off x="-91440" y="0"/>
            <a:ext cx="1228344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18847" y="407987"/>
            <a:ext cx="8669215" cy="1325563"/>
          </a:xfrm>
        </p:spPr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Le parole ci sono entrate nel cuore …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07" y="1733550"/>
            <a:ext cx="4679751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C0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8172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045677" y="294786"/>
            <a:ext cx="8786446" cy="1325563"/>
          </a:xfrm>
        </p:spPr>
        <p:txBody>
          <a:bodyPr/>
          <a:lstStyle/>
          <a:p>
            <a:r>
              <a:rPr lang="it-IT" b="1" dirty="0">
                <a:solidFill>
                  <a:srgbClr val="C00000"/>
                </a:solidFill>
              </a:rPr>
              <a:t>..abbiamo scelto una frase molto bella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584" y="1895963"/>
            <a:ext cx="5801784" cy="4351338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9FA9FAEE-FB2C-4CB3-8E8E-B22FC2CFC4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66"/>
          <a:stretch/>
        </p:blipFill>
        <p:spPr>
          <a:xfrm rot="5400000">
            <a:off x="-731487" y="2570612"/>
            <a:ext cx="4595744" cy="275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408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6000">
        <p15:prstTrans prst="curtains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354</Words>
  <Application>Microsoft Office PowerPoint</Application>
  <PresentationFormat>Widescreen</PresentationFormat>
  <Paragraphs>66</Paragraphs>
  <Slides>58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58</vt:i4>
      </vt:variant>
    </vt:vector>
  </HeadingPairs>
  <TitlesOfParts>
    <vt:vector size="62" baseType="lpstr">
      <vt:lpstr>Arial</vt:lpstr>
      <vt:lpstr>Calibri</vt:lpstr>
      <vt:lpstr>Calibri Light</vt:lpstr>
      <vt:lpstr>Tema di Office</vt:lpstr>
      <vt:lpstr>Presentazione standard di PowerPoint</vt:lpstr>
      <vt:lpstr> SCUOLA PRIMARIA  VILLAPIANA LIDO  </vt:lpstr>
      <vt:lpstr>Presentazione standard di PowerPoint</vt:lpstr>
      <vt:lpstr>Presentazione standard di PowerPoint</vt:lpstr>
      <vt:lpstr>       « Le valigie di Auschwitz»    di Daniela Palumbo</vt:lpstr>
      <vt:lpstr>Il libro racconta le storie di cinque bambini ebrei…</vt:lpstr>
      <vt:lpstr>È stato bello leggere…</vt:lpstr>
      <vt:lpstr>Le parole ci sono entrate nel cuore …</vt:lpstr>
      <vt:lpstr>..abbiamo scelto una frase molto bella</vt:lpstr>
      <vt:lpstr>Presentazione standard di PowerPoint</vt:lpstr>
      <vt:lpstr>…Abbiamo letto le pagine </vt:lpstr>
      <vt:lpstr>..quelle  pagine che ci hanno commosso </vt:lpstr>
      <vt:lpstr>..abbiamo pensato alla sofferenza</vt:lpstr>
      <vt:lpstr>..ma la speranza ha vinto!!</vt:lpstr>
      <vt:lpstr>Presentazione standard di PowerPoint</vt:lpstr>
      <vt:lpstr>..e le abbiamo costruite..</vt:lpstr>
      <vt:lpstr>tante…</vt:lpstr>
      <vt:lpstr>Tantissime…</vt:lpstr>
      <vt:lpstr>..colorate </vt:lpstr>
      <vt:lpstr> un po’ usate..</vt:lpstr>
      <vt:lpstr>nuove..</vt:lpstr>
      <vt:lpstr>… poi il filo spinato e le farfalle </vt:lpstr>
      <vt:lpstr>.. e abbiamo messo tutto insieme</vt:lpstr>
      <vt:lpstr>Presentazione standard di PowerPoint</vt:lpstr>
      <vt:lpstr>Si, insieme per cercare di capire…</vt:lpstr>
      <vt:lpstr>Abbiamo immaginato i loro piedini nella neve..</vt:lpstr>
      <vt:lpstr>Presentazione standard di PowerPoint</vt:lpstr>
      <vt:lpstr>..e abbiamo costruito le scarpette</vt:lpstr>
      <vt:lpstr>Poi abbiamo ricordato tutto</vt:lpstr>
      <vt:lpstr>Presentazione standard di PowerPoint</vt:lpstr>
      <vt:lpstr>e ci siamo preparati a pensare…</vt:lpstr>
      <vt:lpstr>..ai loro desideri</vt:lpstr>
      <vt:lpstr>alle loro speranze..</vt:lpstr>
      <vt:lpstr>Presentazione standard di PowerPoint</vt:lpstr>
      <vt:lpstr>Presentazione standard di PowerPoint</vt:lpstr>
      <vt:lpstr>..ai loro sogni</vt:lpstr>
      <vt:lpstr>ai loro ricordi…</vt:lpstr>
      <vt:lpstr>alla loro forza di voler bene , nonostante tutto…</vt:lpstr>
      <vt:lpstr>..ai loro simboli</vt:lpstr>
      <vt:lpstr>che divennero la loro condanna</vt:lpstr>
      <vt:lpstr>Presentazione standard di PowerPoint</vt:lpstr>
      <vt:lpstr>..la condanna piu’ grande</vt:lpstr>
      <vt:lpstr>Insieme abbiamo ricordato ……..</vt:lpstr>
      <vt:lpstr>…ricordato tutte le  bambine</vt:lpstr>
      <vt:lpstr> e tutti  i bambini..</vt:lpstr>
      <vt:lpstr>che portarono quella  stella cucita  sui loro vestiti.. </vt:lpstr>
      <vt:lpstr>..poi , insieme, abbiamo cantato…</vt:lpstr>
      <vt:lpstr>…. Gam Gam  è il titolo di una  canzone scritta  da Elie Botbol  che riprende il  quarto versetto  del testo ebraico  del Salmo 23</vt:lpstr>
      <vt:lpstr>..che recita così</vt:lpstr>
      <vt:lpstr>Abbiamo cantato in classe…</vt:lpstr>
      <vt:lpstr>e nell’atrio con matite e bastoncini ..</vt:lpstr>
      <vt:lpstr>Noi non dimentichiamo. Continueremo a leggere…</vt:lpstr>
      <vt:lpstr>Noi siamo la speranza... </vt:lpstr>
      <vt:lpstr>…e la  scuola è il posto giusto dove costruire e conservare la speranza del futuro.</vt:lpstr>
      <vt:lpstr>Presentazione standard di PowerPoint</vt:lpstr>
      <vt:lpstr>…e la  scuola è il posto giusto dove costruire e conservare la speranza del futuro.</vt:lpstr>
      <vt:lpstr>…e la  scuola è il posto giusto dove costruire e conservare la speranza del futuro.</vt:lpstr>
      <vt:lpstr>…e la  scuola è il posto giusto dove costruire e conservare la speranza del futuro.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SCUOLA PRIMARIA  VILLAPIANA LIDO</dc:title>
  <dc:creator>Bartella Maria</dc:creator>
  <cp:lastModifiedBy>user</cp:lastModifiedBy>
  <cp:revision>81</cp:revision>
  <dcterms:created xsi:type="dcterms:W3CDTF">2021-01-27T19:53:18Z</dcterms:created>
  <dcterms:modified xsi:type="dcterms:W3CDTF">2021-01-29T18:07:46Z</dcterms:modified>
</cp:coreProperties>
</file>